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Hatton" charset="1" panose="00000500000000000000"/>
      <p:regular r:id="rId14"/>
    </p:embeddedFont>
    <p:embeddedFont>
      <p:font typeface="Assistant Regular" charset="1" panose="00000500000000000000"/>
      <p:regular r:id="rId15"/>
    </p:embeddedFont>
    <p:embeddedFont>
      <p:font typeface="Open Sans Light" charset="1" panose="020B0306030504020204"/>
      <p:regular r:id="rId16"/>
    </p:embeddedFont>
    <p:embeddedFont>
      <p:font typeface="Assistant Regular Bold" charset="1" panose="00000700000000000000"/>
      <p:regular r:id="rId17"/>
    </p:embeddedFont>
    <p:embeddedFont>
      <p:font typeface="Hatton Bold" charset="1" panose="00000800000000000000"/>
      <p:regular r:id="rId18"/>
    </p:embeddedFont>
    <p:embeddedFont>
      <p:font typeface="Canva Sans Bold" charset="1" panose="020B0803030501040103"/>
      <p:regular r:id="rId19"/>
    </p:embeddedFont>
    <p:embeddedFont>
      <p:font typeface="Open Sans Light Bold" charset="1" panose="020B08060305040202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ailto:president@lhuf.org" TargetMode="External" Type="http://schemas.openxmlformats.org/officeDocument/2006/relationships/hyperlink"/><Relationship Id="rId3"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sterlingmontessori.org/index.php/download_file/view/968/305" TargetMode="External" Type="http://schemas.openxmlformats.org/officeDocument/2006/relationships/hyperlink"/><Relationship Id="rId3"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sterlingmontessori.org/index.php/support/annual-fund" TargetMode="External" Type="http://schemas.openxmlformats.org/officeDocument/2006/relationships/hyperlink"/><Relationship Id="rId3" Target="../media/image7.png" Type="http://schemas.openxmlformats.org/officeDocument/2006/relationships/image"/><Relationship Id="rId4"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jpeg" Type="http://schemas.openxmlformats.org/officeDocument/2006/relationships/image"/><Relationship Id="rId2" Target="../media/image9.png" Type="http://schemas.openxmlformats.org/officeDocument/2006/relationships/image"/><Relationship Id="rId3" Target="../media/image10.jpeg" Type="http://schemas.openxmlformats.org/officeDocument/2006/relationships/image"/><Relationship Id="rId4" Target="../media/image11.pn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 Id="rId7" Target="../media/image14.jpe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9.png" Type="http://schemas.openxmlformats.org/officeDocument/2006/relationships/image"/><Relationship Id="rId4" Target="../media/image11.png" Type="http://schemas.openxmlformats.org/officeDocument/2006/relationships/image"/><Relationship Id="rId5" Target="../media/image10.jpeg" Type="http://schemas.openxmlformats.org/officeDocument/2006/relationships/image"/><Relationship Id="rId6" Target="../media/image19.jpe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2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sterlingmontessori.org/application/files/7816/9772/3397/PFSA_Committee_descriptions.pdf" TargetMode="External" Type="http://schemas.openxmlformats.org/officeDocument/2006/relationships/hyperlink"/><Relationship Id="rId3" Target="mailto:pfsa@sterlingmontessori.org"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BFDFF"/>
        </a:solidFill>
      </p:bgPr>
    </p:bg>
    <p:spTree>
      <p:nvGrpSpPr>
        <p:cNvPr id="1" name=""/>
        <p:cNvGrpSpPr/>
        <p:nvPr/>
      </p:nvGrpSpPr>
      <p:grpSpPr>
        <a:xfrm>
          <a:off x="0" y="0"/>
          <a:ext cx="0" cy="0"/>
          <a:chOff x="0" y="0"/>
          <a:chExt cx="0" cy="0"/>
        </a:xfrm>
      </p:grpSpPr>
      <p:grpSp>
        <p:nvGrpSpPr>
          <p:cNvPr name="Group 2" id="2"/>
          <p:cNvGrpSpPr/>
          <p:nvPr/>
        </p:nvGrpSpPr>
        <p:grpSpPr>
          <a:xfrm rot="0">
            <a:off x="164724" y="3380238"/>
            <a:ext cx="8547288" cy="4990245"/>
            <a:chOff x="0" y="0"/>
            <a:chExt cx="11396384" cy="6653660"/>
          </a:xfrm>
        </p:grpSpPr>
        <p:sp>
          <p:nvSpPr>
            <p:cNvPr name="AutoShape 3" id="3"/>
            <p:cNvSpPr/>
            <p:nvPr/>
          </p:nvSpPr>
          <p:spPr>
            <a:xfrm rot="0">
              <a:off x="0" y="5433501"/>
              <a:ext cx="11396384" cy="12931"/>
            </a:xfrm>
            <a:prstGeom prst="rect">
              <a:avLst/>
            </a:prstGeom>
            <a:solidFill>
              <a:srgbClr val="FBFDFF"/>
            </a:solidFill>
          </p:spPr>
        </p:sp>
        <p:sp>
          <p:nvSpPr>
            <p:cNvPr name="TextBox 4" id="4"/>
            <p:cNvSpPr txBox="true"/>
            <p:nvPr/>
          </p:nvSpPr>
          <p:spPr>
            <a:xfrm rot="0">
              <a:off x="0" y="1183334"/>
              <a:ext cx="11396384" cy="3572629"/>
            </a:xfrm>
            <a:prstGeom prst="rect">
              <a:avLst/>
            </a:prstGeom>
          </p:spPr>
          <p:txBody>
            <a:bodyPr anchor="t" rtlCol="false" tIns="0" lIns="0" bIns="0" rIns="0">
              <a:spAutoFit/>
            </a:bodyPr>
            <a:lstStyle/>
            <a:p>
              <a:pPr algn="r" marL="0" indent="0" lvl="0">
                <a:lnSpc>
                  <a:spcPts val="6859"/>
                </a:lnSpc>
                <a:spcBef>
                  <a:spcPct val="0"/>
                </a:spcBef>
              </a:pPr>
              <a:r>
                <a:rPr lang="en-US" sz="6235">
                  <a:solidFill>
                    <a:srgbClr val="3B8639"/>
                  </a:solidFill>
                  <a:latin typeface="Hatton"/>
                  <a:ea typeface="Hatton"/>
                  <a:cs typeface="Hatton"/>
                  <a:sym typeface="Hatton"/>
                </a:rPr>
                <a:t>2025/26 Parent Faculty Student Association</a:t>
              </a:r>
              <a:r>
                <a:rPr lang="en-US" sz="6235">
                  <a:solidFill>
                    <a:srgbClr val="3B8639"/>
                  </a:solidFill>
                  <a:latin typeface="Hatton"/>
                  <a:ea typeface="Hatton"/>
                  <a:cs typeface="Hatton"/>
                  <a:sym typeface="Hatton"/>
                </a:rPr>
                <a:t> </a:t>
              </a:r>
            </a:p>
          </p:txBody>
        </p:sp>
        <p:sp>
          <p:nvSpPr>
            <p:cNvPr name="TextBox 5" id="5"/>
            <p:cNvSpPr txBox="true"/>
            <p:nvPr/>
          </p:nvSpPr>
          <p:spPr>
            <a:xfrm rot="0">
              <a:off x="0" y="-28575"/>
              <a:ext cx="11396384" cy="534371"/>
            </a:xfrm>
            <a:prstGeom prst="rect">
              <a:avLst/>
            </a:prstGeom>
          </p:spPr>
          <p:txBody>
            <a:bodyPr anchor="t" rtlCol="false" tIns="0" lIns="0" bIns="0" rIns="0">
              <a:spAutoFit/>
            </a:bodyPr>
            <a:lstStyle/>
            <a:p>
              <a:pPr algn="l" marL="0" indent="0" lvl="0">
                <a:lnSpc>
                  <a:spcPts val="3309"/>
                </a:lnSpc>
                <a:spcBef>
                  <a:spcPct val="0"/>
                </a:spcBef>
              </a:pPr>
            </a:p>
          </p:txBody>
        </p:sp>
        <p:sp>
          <p:nvSpPr>
            <p:cNvPr name="TextBox 6" id="6"/>
            <p:cNvSpPr txBox="true"/>
            <p:nvPr/>
          </p:nvSpPr>
          <p:spPr>
            <a:xfrm rot="0">
              <a:off x="0" y="6095395"/>
              <a:ext cx="11396384" cy="558265"/>
            </a:xfrm>
            <a:prstGeom prst="rect">
              <a:avLst/>
            </a:prstGeom>
          </p:spPr>
          <p:txBody>
            <a:bodyPr anchor="t" rtlCol="false" tIns="0" lIns="0" bIns="0" rIns="0">
              <a:spAutoFit/>
            </a:bodyPr>
            <a:lstStyle/>
            <a:p>
              <a:pPr algn="l" marL="0" indent="0" lvl="0">
                <a:lnSpc>
                  <a:spcPts val="3434"/>
                </a:lnSpc>
                <a:spcBef>
                  <a:spcPct val="0"/>
                </a:spcBef>
              </a:pPr>
            </a:p>
          </p:txBody>
        </p:sp>
      </p:grpSp>
      <p:sp>
        <p:nvSpPr>
          <p:cNvPr name="Freeform 7" id="7"/>
          <p:cNvSpPr/>
          <p:nvPr/>
        </p:nvSpPr>
        <p:spPr>
          <a:xfrm flipH="false" flipV="false" rot="0">
            <a:off x="16757109" y="9036423"/>
            <a:ext cx="502191" cy="221877"/>
          </a:xfrm>
          <a:custGeom>
            <a:avLst/>
            <a:gdLst/>
            <a:ahLst/>
            <a:cxnLst/>
            <a:rect r="r" b="b" t="t" l="l"/>
            <a:pathLst>
              <a:path h="221877" w="502191">
                <a:moveTo>
                  <a:pt x="0" y="0"/>
                </a:moveTo>
                <a:lnTo>
                  <a:pt x="502191" y="0"/>
                </a:lnTo>
                <a:lnTo>
                  <a:pt x="502191" y="221877"/>
                </a:lnTo>
                <a:lnTo>
                  <a:pt x="0" y="22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4326767" y="2408145"/>
            <a:ext cx="9909399" cy="1238675"/>
          </a:xfrm>
          <a:custGeom>
            <a:avLst/>
            <a:gdLst/>
            <a:ahLst/>
            <a:cxnLst/>
            <a:rect r="r" b="b" t="t" l="l"/>
            <a:pathLst>
              <a:path h="1238675" w="9909399">
                <a:moveTo>
                  <a:pt x="0" y="0"/>
                </a:moveTo>
                <a:lnTo>
                  <a:pt x="9909399" y="0"/>
                </a:lnTo>
                <a:lnTo>
                  <a:pt x="9909399" y="1238675"/>
                </a:lnTo>
                <a:lnTo>
                  <a:pt x="0" y="1238675"/>
                </a:lnTo>
                <a:lnTo>
                  <a:pt x="0" y="0"/>
                </a:lnTo>
                <a:close/>
              </a:path>
            </a:pathLst>
          </a:custGeom>
          <a:blipFill>
            <a:blip r:embed="rId4"/>
            <a:stretch>
              <a:fillRect l="0" t="0" r="0" b="0"/>
            </a:stretch>
          </a:blipFill>
        </p:spPr>
      </p:sp>
      <p:sp>
        <p:nvSpPr>
          <p:cNvPr name="Freeform 9" id="9"/>
          <p:cNvSpPr/>
          <p:nvPr/>
        </p:nvSpPr>
        <p:spPr>
          <a:xfrm flipH="false" flipV="false" rot="0">
            <a:off x="9592930" y="3807844"/>
            <a:ext cx="6319359" cy="2671312"/>
          </a:xfrm>
          <a:custGeom>
            <a:avLst/>
            <a:gdLst/>
            <a:ahLst/>
            <a:cxnLst/>
            <a:rect r="r" b="b" t="t" l="l"/>
            <a:pathLst>
              <a:path h="2671312" w="6319359">
                <a:moveTo>
                  <a:pt x="0" y="0"/>
                </a:moveTo>
                <a:lnTo>
                  <a:pt x="6319359" y="0"/>
                </a:lnTo>
                <a:lnTo>
                  <a:pt x="6319359" y="2671312"/>
                </a:lnTo>
                <a:lnTo>
                  <a:pt x="0" y="2671312"/>
                </a:lnTo>
                <a:lnTo>
                  <a:pt x="0" y="0"/>
                </a:lnTo>
                <a:close/>
              </a:path>
            </a:pathLst>
          </a:custGeom>
          <a:blipFill>
            <a:blip r:embed="rId5"/>
            <a:stretch>
              <a:fillRect l="0" t="0" r="0" b="0"/>
            </a:stretch>
          </a:blipFill>
        </p:spPr>
      </p:sp>
      <p:sp>
        <p:nvSpPr>
          <p:cNvPr name="TextBox 10" id="10"/>
          <p:cNvSpPr txBox="true"/>
          <p:nvPr/>
        </p:nvSpPr>
        <p:spPr>
          <a:xfrm rot="0">
            <a:off x="16878627" y="1024461"/>
            <a:ext cx="380673" cy="314450"/>
          </a:xfrm>
          <a:prstGeom prst="rect">
            <a:avLst/>
          </a:prstGeom>
        </p:spPr>
        <p:txBody>
          <a:bodyPr anchor="t" rtlCol="false" tIns="0" lIns="0" bIns="0" rIns="0">
            <a:spAutoFit/>
          </a:bodyPr>
          <a:lstStyle/>
          <a:p>
            <a:pPr algn="r" marL="0" indent="0" lvl="0">
              <a:lnSpc>
                <a:spcPts val="2310"/>
              </a:lnSpc>
              <a:spcBef>
                <a:spcPct val="0"/>
              </a:spcBef>
            </a:pPr>
            <a:r>
              <a:rPr lang="en-US" sz="2100">
                <a:solidFill>
                  <a:srgbClr val="FBFDFF"/>
                </a:solidFill>
                <a:latin typeface="Hatton"/>
                <a:ea typeface="Hatton"/>
                <a:cs typeface="Hatton"/>
                <a:sym typeface="Hatton"/>
              </a:rPr>
              <a:t>01</a:t>
            </a:r>
          </a:p>
        </p:txBody>
      </p:sp>
      <p:sp>
        <p:nvSpPr>
          <p:cNvPr name="TextBox 11" id="11"/>
          <p:cNvSpPr txBox="true"/>
          <p:nvPr/>
        </p:nvSpPr>
        <p:spPr>
          <a:xfrm rot="0">
            <a:off x="3268688" y="7520409"/>
            <a:ext cx="12025556" cy="1327149"/>
          </a:xfrm>
          <a:prstGeom prst="rect">
            <a:avLst/>
          </a:prstGeom>
        </p:spPr>
        <p:txBody>
          <a:bodyPr anchor="t" rtlCol="false" tIns="0" lIns="0" bIns="0" rIns="0">
            <a:spAutoFit/>
          </a:bodyPr>
          <a:lstStyle/>
          <a:p>
            <a:pPr algn="ctr">
              <a:lnSpc>
                <a:spcPts val="3500"/>
              </a:lnSpc>
            </a:pPr>
            <a:r>
              <a:rPr lang="en-US" sz="2500">
                <a:solidFill>
                  <a:srgbClr val="071770"/>
                </a:solidFill>
                <a:latin typeface="Hatton"/>
                <a:ea typeface="Hatton"/>
                <a:cs typeface="Hatton"/>
                <a:sym typeface="Hatton"/>
              </a:rPr>
              <a:t>"We shall walk together on this path of life, for all things are part of the universe and are connected with each other to form one whole unity."</a:t>
            </a:r>
            <a:r>
              <a:rPr lang="en-US" sz="2500">
                <a:solidFill>
                  <a:srgbClr val="000000"/>
                </a:solidFill>
                <a:latin typeface="Hatton"/>
                <a:ea typeface="Hatton"/>
                <a:cs typeface="Hatton"/>
                <a:sym typeface="Hatton"/>
              </a:rPr>
              <a:t> </a:t>
            </a:r>
          </a:p>
          <a:p>
            <a:pPr algn="ctr">
              <a:lnSpc>
                <a:spcPts val="3500"/>
              </a:lnSpc>
            </a:pPr>
            <a:r>
              <a:rPr lang="en-US" sz="2500">
                <a:solidFill>
                  <a:srgbClr val="071770"/>
                </a:solidFill>
                <a:latin typeface="Hatton"/>
                <a:ea typeface="Hatton"/>
                <a:cs typeface="Hatton"/>
                <a:sym typeface="Hatton"/>
              </a:rPr>
              <a:t>- Dr. Maria Montessori</a:t>
            </a:r>
          </a:p>
        </p:txBody>
      </p:sp>
      <p:grpSp>
        <p:nvGrpSpPr>
          <p:cNvPr name="Group 12" id="12"/>
          <p:cNvGrpSpPr/>
          <p:nvPr/>
        </p:nvGrpSpPr>
        <p:grpSpPr>
          <a:xfrm rot="0">
            <a:off x="8521675" y="5550808"/>
            <a:ext cx="8547288" cy="2986235"/>
            <a:chOff x="0" y="0"/>
            <a:chExt cx="11396384" cy="3981647"/>
          </a:xfrm>
        </p:grpSpPr>
        <p:sp>
          <p:nvSpPr>
            <p:cNvPr name="AutoShape 13" id="13"/>
            <p:cNvSpPr/>
            <p:nvPr/>
          </p:nvSpPr>
          <p:spPr>
            <a:xfrm rot="0">
              <a:off x="0" y="2761487"/>
              <a:ext cx="11396384" cy="12931"/>
            </a:xfrm>
            <a:prstGeom prst="rect">
              <a:avLst/>
            </a:prstGeom>
            <a:solidFill>
              <a:srgbClr val="FBFDFF"/>
            </a:solidFill>
          </p:spPr>
        </p:sp>
        <p:sp>
          <p:nvSpPr>
            <p:cNvPr name="TextBox 14" id="14"/>
            <p:cNvSpPr txBox="true"/>
            <p:nvPr/>
          </p:nvSpPr>
          <p:spPr>
            <a:xfrm rot="0">
              <a:off x="0" y="1192859"/>
              <a:ext cx="11396384" cy="891091"/>
            </a:xfrm>
            <a:prstGeom prst="rect">
              <a:avLst/>
            </a:prstGeom>
          </p:spPr>
          <p:txBody>
            <a:bodyPr anchor="t" rtlCol="false" tIns="0" lIns="0" bIns="0" rIns="0">
              <a:spAutoFit/>
            </a:bodyPr>
            <a:lstStyle/>
            <a:p>
              <a:pPr algn="ctr" marL="0" indent="0" lvl="0">
                <a:lnSpc>
                  <a:spcPts val="4879"/>
                </a:lnSpc>
                <a:spcBef>
                  <a:spcPct val="0"/>
                </a:spcBef>
              </a:pPr>
              <a:r>
                <a:rPr lang="en-US" sz="4435">
                  <a:solidFill>
                    <a:srgbClr val="3B8639"/>
                  </a:solidFill>
                  <a:latin typeface="Hatton"/>
                  <a:ea typeface="Hatton"/>
                  <a:cs typeface="Hatton"/>
                  <a:sym typeface="Hatton"/>
                </a:rPr>
                <a:t>September 22, 2025</a:t>
              </a:r>
            </a:p>
          </p:txBody>
        </p:sp>
        <p:sp>
          <p:nvSpPr>
            <p:cNvPr name="TextBox 15" id="15"/>
            <p:cNvSpPr txBox="true"/>
            <p:nvPr/>
          </p:nvSpPr>
          <p:spPr>
            <a:xfrm rot="0">
              <a:off x="0" y="-28575"/>
              <a:ext cx="11396384" cy="534371"/>
            </a:xfrm>
            <a:prstGeom prst="rect">
              <a:avLst/>
            </a:prstGeom>
          </p:spPr>
          <p:txBody>
            <a:bodyPr anchor="t" rtlCol="false" tIns="0" lIns="0" bIns="0" rIns="0">
              <a:spAutoFit/>
            </a:bodyPr>
            <a:lstStyle/>
            <a:p>
              <a:pPr algn="l" marL="0" indent="0" lvl="0">
                <a:lnSpc>
                  <a:spcPts val="3309"/>
                </a:lnSpc>
                <a:spcBef>
                  <a:spcPct val="0"/>
                </a:spcBef>
              </a:pPr>
            </a:p>
          </p:txBody>
        </p:sp>
        <p:sp>
          <p:nvSpPr>
            <p:cNvPr name="TextBox 16" id="16"/>
            <p:cNvSpPr txBox="true"/>
            <p:nvPr/>
          </p:nvSpPr>
          <p:spPr>
            <a:xfrm rot="0">
              <a:off x="0" y="3423382"/>
              <a:ext cx="11396384" cy="558265"/>
            </a:xfrm>
            <a:prstGeom prst="rect">
              <a:avLst/>
            </a:prstGeom>
          </p:spPr>
          <p:txBody>
            <a:bodyPr anchor="t" rtlCol="false" tIns="0" lIns="0" bIns="0" rIns="0">
              <a:spAutoFit/>
            </a:bodyPr>
            <a:lstStyle/>
            <a:p>
              <a:pPr algn="l" marL="0" indent="0" lvl="0">
                <a:lnSpc>
                  <a:spcPts val="3434"/>
                </a:lnSpc>
                <a:spcBef>
                  <a:spcPct val="0"/>
                </a:spcBef>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9796" y="8710074"/>
            <a:ext cx="8115300" cy="548226"/>
            <a:chOff x="0" y="0"/>
            <a:chExt cx="10820400" cy="730968"/>
          </a:xfrm>
        </p:grpSpPr>
        <p:sp>
          <p:nvSpPr>
            <p:cNvPr name="AutoShape 3" id="3"/>
            <p:cNvSpPr/>
            <p:nvPr/>
          </p:nvSpPr>
          <p:spPr>
            <a:xfrm rot="0">
              <a:off x="0" y="0"/>
              <a:ext cx="10820400" cy="12700"/>
            </a:xfrm>
            <a:prstGeom prst="rect">
              <a:avLst/>
            </a:prstGeom>
            <a:solidFill>
              <a:srgbClr val="053D57"/>
            </a:solidFill>
          </p:spPr>
        </p:sp>
        <p:sp>
          <p:nvSpPr>
            <p:cNvPr name="TextBox 4" id="4"/>
            <p:cNvSpPr txBox="true"/>
            <p:nvPr/>
          </p:nvSpPr>
          <p:spPr>
            <a:xfrm rot="0">
              <a:off x="0" y="426146"/>
              <a:ext cx="10820400" cy="304822"/>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Sterling Montessori</a:t>
              </a:r>
              <a:r>
                <a:rPr lang="en-US" sz="1500" spc="75">
                  <a:solidFill>
                    <a:srgbClr val="053D57"/>
                  </a:solidFill>
                  <a:latin typeface="Assistant Regular"/>
                  <a:ea typeface="Assistant Regular"/>
                  <a:cs typeface="Assistant Regular"/>
                  <a:sym typeface="Assistant Regular"/>
                </a:rPr>
                <a:t> | 2025/26 PFSA</a:t>
              </a:r>
            </a:p>
          </p:txBody>
        </p:sp>
      </p:grpSp>
      <p:grpSp>
        <p:nvGrpSpPr>
          <p:cNvPr name="Group 5" id="5"/>
          <p:cNvGrpSpPr/>
          <p:nvPr/>
        </p:nvGrpSpPr>
        <p:grpSpPr>
          <a:xfrm rot="0">
            <a:off x="1279796" y="457328"/>
            <a:ext cx="15599328" cy="7522613"/>
            <a:chOff x="0" y="0"/>
            <a:chExt cx="20799104" cy="10030151"/>
          </a:xfrm>
        </p:grpSpPr>
        <p:sp>
          <p:nvSpPr>
            <p:cNvPr name="TextBox 6" id="6"/>
            <p:cNvSpPr txBox="true"/>
            <p:nvPr/>
          </p:nvSpPr>
          <p:spPr>
            <a:xfrm rot="0">
              <a:off x="0" y="-9525"/>
              <a:ext cx="20799104" cy="2022890"/>
            </a:xfrm>
            <a:prstGeom prst="rect">
              <a:avLst/>
            </a:prstGeom>
          </p:spPr>
          <p:txBody>
            <a:bodyPr anchor="t" rtlCol="false" tIns="0" lIns="0" bIns="0" rIns="0">
              <a:spAutoFit/>
            </a:bodyPr>
            <a:lstStyle/>
            <a:p>
              <a:pPr algn="l">
                <a:lnSpc>
                  <a:spcPts val="5722"/>
                </a:lnSpc>
              </a:pPr>
            </a:p>
            <a:p>
              <a:pPr algn="l">
                <a:lnSpc>
                  <a:spcPts val="5722"/>
                </a:lnSpc>
              </a:pPr>
              <a:r>
                <a:rPr lang="en-US" sz="5201">
                  <a:solidFill>
                    <a:srgbClr val="3B8639"/>
                  </a:solidFill>
                  <a:latin typeface="Hatton"/>
                  <a:ea typeface="Hatton"/>
                  <a:cs typeface="Hatton"/>
                  <a:sym typeface="Hatton"/>
                </a:rPr>
                <a:t>LHU Board Recruitment</a:t>
              </a:r>
            </a:p>
          </p:txBody>
        </p:sp>
        <p:sp>
          <p:nvSpPr>
            <p:cNvPr name="TextBox 7" id="7"/>
            <p:cNvSpPr txBox="true"/>
            <p:nvPr/>
          </p:nvSpPr>
          <p:spPr>
            <a:xfrm rot="0">
              <a:off x="0" y="3371142"/>
              <a:ext cx="20799104" cy="6659009"/>
            </a:xfrm>
            <a:prstGeom prst="rect">
              <a:avLst/>
            </a:prstGeom>
          </p:spPr>
          <p:txBody>
            <a:bodyPr anchor="t" rtlCol="false" tIns="0" lIns="0" bIns="0" rIns="0">
              <a:spAutoFit/>
            </a:bodyPr>
            <a:lstStyle/>
            <a:p>
              <a:pPr algn="l">
                <a:lnSpc>
                  <a:spcPts val="3352"/>
                </a:lnSpc>
              </a:pPr>
              <a:r>
                <a:rPr lang="en-US" sz="2234">
                  <a:solidFill>
                    <a:srgbClr val="053D57"/>
                  </a:solidFill>
                  <a:latin typeface="Open Sans Light"/>
                  <a:ea typeface="Open Sans Light"/>
                  <a:cs typeface="Open Sans Light"/>
                  <a:sym typeface="Open Sans Light"/>
                </a:rPr>
                <a:t>Sterling is governed by the Laura Holland Uzzell Foundation (LHU).  To achieve its vision and mission, the LHU Board of Directors is responsible for the strategic plan to guide the growth and development of the school including excellence in academic performance, fiscal responsibility, managed growth, community involvement, and clear leadership.</a:t>
              </a:r>
            </a:p>
            <a:p>
              <a:pPr algn="l">
                <a:lnSpc>
                  <a:spcPts val="3352"/>
                </a:lnSpc>
              </a:pPr>
            </a:p>
            <a:p>
              <a:pPr algn="l">
                <a:lnSpc>
                  <a:spcPts val="3352"/>
                </a:lnSpc>
              </a:pPr>
              <a:r>
                <a:rPr lang="en-US" sz="2234">
                  <a:solidFill>
                    <a:srgbClr val="053D57"/>
                  </a:solidFill>
                  <a:latin typeface="Open Sans Light"/>
                  <a:ea typeface="Open Sans Light"/>
                  <a:cs typeface="Open Sans Light"/>
                  <a:sym typeface="Open Sans Light"/>
                </a:rPr>
                <a:t>The LHU Board currently has 8 directors, but we are recruiting new members, both to backfill empty seats as well as to bring on new skills depending on need. We are particularly interested in volunteers with expertise in fundraising/development, communications, policy/grant writing, law, or business development. It is a priority of the board to be well-balanced and to represent the diversity of our community. We encourage parents who have children attending Sterling’s elementary or middle school and/or individuals from diverse backgrounds to consider board membership. We welcome anyone who is interested in serving on the LHU board to first attend at least two board meetings prior to submitting a letter of interest and resume. After attending at least two LHU board meetings, please submit a resume or curriculum vitae and a letter of interest to </a:t>
              </a:r>
              <a:r>
                <a:rPr lang="en-US" sz="2234" u="sng">
                  <a:solidFill>
                    <a:srgbClr val="053D57"/>
                  </a:solidFill>
                  <a:latin typeface="Open Sans Light"/>
                  <a:ea typeface="Open Sans Light"/>
                  <a:cs typeface="Open Sans Light"/>
                  <a:sym typeface="Open Sans Light"/>
                  <a:hlinkClick r:id="rId2" tooltip="mailto:president@lhuf.org"/>
                </a:rPr>
                <a:t>president@lhuf.org</a:t>
              </a:r>
              <a:r>
                <a:rPr lang="en-US" sz="2234">
                  <a:solidFill>
                    <a:srgbClr val="053D57"/>
                  </a:solidFill>
                  <a:latin typeface="Open Sans Light"/>
                  <a:ea typeface="Open Sans Light"/>
                  <a:cs typeface="Open Sans Light"/>
                  <a:sym typeface="Open Sans Light"/>
                </a:rPr>
                <a:t>.</a:t>
              </a:r>
            </a:p>
          </p:txBody>
        </p:sp>
      </p:grpSp>
      <p:sp>
        <p:nvSpPr>
          <p:cNvPr name="Freeform 8" id="8"/>
          <p:cNvSpPr/>
          <p:nvPr/>
        </p:nvSpPr>
        <p:spPr>
          <a:xfrm flipH="false" flipV="false" rot="0">
            <a:off x="13117894" y="745077"/>
            <a:ext cx="2210394" cy="1903589"/>
          </a:xfrm>
          <a:custGeom>
            <a:avLst/>
            <a:gdLst/>
            <a:ahLst/>
            <a:cxnLst/>
            <a:rect r="r" b="b" t="t" l="l"/>
            <a:pathLst>
              <a:path h="1903589" w="2210394">
                <a:moveTo>
                  <a:pt x="0" y="0"/>
                </a:moveTo>
                <a:lnTo>
                  <a:pt x="2210394" y="0"/>
                </a:lnTo>
                <a:lnTo>
                  <a:pt x="2210394" y="1903589"/>
                </a:lnTo>
                <a:lnTo>
                  <a:pt x="0" y="1903589"/>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9796" y="8710074"/>
            <a:ext cx="8115300" cy="548226"/>
            <a:chOff x="0" y="0"/>
            <a:chExt cx="10820400" cy="730968"/>
          </a:xfrm>
        </p:grpSpPr>
        <p:sp>
          <p:nvSpPr>
            <p:cNvPr name="AutoShape 3" id="3"/>
            <p:cNvSpPr/>
            <p:nvPr/>
          </p:nvSpPr>
          <p:spPr>
            <a:xfrm rot="0">
              <a:off x="0" y="0"/>
              <a:ext cx="10820400" cy="12700"/>
            </a:xfrm>
            <a:prstGeom prst="rect">
              <a:avLst/>
            </a:prstGeom>
            <a:solidFill>
              <a:srgbClr val="053D57"/>
            </a:solidFill>
          </p:spPr>
        </p:sp>
        <p:sp>
          <p:nvSpPr>
            <p:cNvPr name="TextBox 4" id="4"/>
            <p:cNvSpPr txBox="true"/>
            <p:nvPr/>
          </p:nvSpPr>
          <p:spPr>
            <a:xfrm rot="0">
              <a:off x="0" y="426146"/>
              <a:ext cx="10820400" cy="304822"/>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Sterling Montessori</a:t>
              </a:r>
              <a:r>
                <a:rPr lang="en-US" sz="1500" spc="75">
                  <a:solidFill>
                    <a:srgbClr val="053D57"/>
                  </a:solidFill>
                  <a:latin typeface="Assistant Regular"/>
                  <a:ea typeface="Assistant Regular"/>
                  <a:cs typeface="Assistant Regular"/>
                  <a:sym typeface="Assistant Regular"/>
                </a:rPr>
                <a:t> | 2025/26 PFSA</a:t>
              </a:r>
            </a:p>
          </p:txBody>
        </p:sp>
      </p:grpSp>
      <p:grpSp>
        <p:nvGrpSpPr>
          <p:cNvPr name="Group 5" id="5"/>
          <p:cNvGrpSpPr/>
          <p:nvPr/>
        </p:nvGrpSpPr>
        <p:grpSpPr>
          <a:xfrm rot="0">
            <a:off x="1028700" y="688065"/>
            <a:ext cx="12282342" cy="7627853"/>
            <a:chOff x="0" y="0"/>
            <a:chExt cx="16376456" cy="10170471"/>
          </a:xfrm>
        </p:grpSpPr>
        <p:sp>
          <p:nvSpPr>
            <p:cNvPr name="TextBox 6" id="6"/>
            <p:cNvSpPr txBox="true"/>
            <p:nvPr/>
          </p:nvSpPr>
          <p:spPr>
            <a:xfrm rot="0">
              <a:off x="0" y="-9525"/>
              <a:ext cx="16376456" cy="2022890"/>
            </a:xfrm>
            <a:prstGeom prst="rect">
              <a:avLst/>
            </a:prstGeom>
          </p:spPr>
          <p:txBody>
            <a:bodyPr anchor="t" rtlCol="false" tIns="0" lIns="0" bIns="0" rIns="0">
              <a:spAutoFit/>
            </a:bodyPr>
            <a:lstStyle/>
            <a:p>
              <a:pPr algn="l">
                <a:lnSpc>
                  <a:spcPts val="5722"/>
                </a:lnSpc>
              </a:pPr>
            </a:p>
            <a:p>
              <a:pPr algn="l">
                <a:lnSpc>
                  <a:spcPts val="5722"/>
                </a:lnSpc>
              </a:pPr>
              <a:r>
                <a:rPr lang="en-US" sz="5201">
                  <a:solidFill>
                    <a:srgbClr val="3B8639"/>
                  </a:solidFill>
                  <a:latin typeface="Hatton"/>
                  <a:ea typeface="Hatton"/>
                  <a:cs typeface="Hatton"/>
                  <a:sym typeface="Hatton"/>
                </a:rPr>
                <a:t>PFSA</a:t>
              </a:r>
              <a:r>
                <a:rPr lang="en-US" sz="5201">
                  <a:solidFill>
                    <a:srgbClr val="3B8639"/>
                  </a:solidFill>
                  <a:latin typeface="Hatton"/>
                  <a:ea typeface="Hatton"/>
                  <a:cs typeface="Hatton"/>
                  <a:sym typeface="Hatton"/>
                </a:rPr>
                <a:t> Mission &amp; Gratitude</a:t>
              </a:r>
            </a:p>
          </p:txBody>
        </p:sp>
        <p:sp>
          <p:nvSpPr>
            <p:cNvPr name="TextBox 7" id="7"/>
            <p:cNvSpPr txBox="true"/>
            <p:nvPr/>
          </p:nvSpPr>
          <p:spPr>
            <a:xfrm rot="0">
              <a:off x="0" y="3371142"/>
              <a:ext cx="16376456" cy="6799329"/>
            </a:xfrm>
            <a:prstGeom prst="rect">
              <a:avLst/>
            </a:prstGeom>
          </p:spPr>
          <p:txBody>
            <a:bodyPr anchor="t" rtlCol="false" tIns="0" lIns="0" bIns="0" rIns="0">
              <a:spAutoFit/>
            </a:bodyPr>
            <a:lstStyle/>
            <a:p>
              <a:pPr algn="l">
                <a:lnSpc>
                  <a:spcPts val="3450"/>
                </a:lnSpc>
              </a:pPr>
              <a:r>
                <a:rPr lang="en-US" sz="2300">
                  <a:solidFill>
                    <a:srgbClr val="053D57"/>
                  </a:solidFill>
                  <a:latin typeface="Assistant Regular"/>
                  <a:ea typeface="Assistant Regular"/>
                  <a:cs typeface="Assistant Regular"/>
                  <a:sym typeface="Assistant Regular"/>
                </a:rPr>
                <a:t>The purpose of the PFSA is to </a:t>
              </a:r>
              <a:r>
                <a:rPr lang="en-US" sz="2300" b="true">
                  <a:solidFill>
                    <a:srgbClr val="053D57"/>
                  </a:solidFill>
                  <a:latin typeface="Assistant Regular Bold"/>
                  <a:ea typeface="Assistant Regular Bold"/>
                  <a:cs typeface="Assistant Regular Bold"/>
                  <a:sym typeface="Assistant Regular Bold"/>
                </a:rPr>
                <a:t>further the mission of Sterling</a:t>
              </a:r>
              <a:r>
                <a:rPr lang="en-US" sz="2300">
                  <a:solidFill>
                    <a:srgbClr val="053D57"/>
                  </a:solidFill>
                  <a:latin typeface="Assistant Regular"/>
                  <a:ea typeface="Assistant Regular"/>
                  <a:cs typeface="Assistant Regular"/>
                  <a:sym typeface="Assistant Regular"/>
                </a:rPr>
                <a:t> by assisting in the promotion of excellence in facilities, programs and atmosphere of Montessori education and by providing aid and services to the school's educational and social functions.</a:t>
              </a:r>
            </a:p>
            <a:p>
              <a:pPr algn="l">
                <a:lnSpc>
                  <a:spcPts val="3450"/>
                </a:lnSpc>
              </a:pPr>
            </a:p>
            <a:p>
              <a:pPr algn="l">
                <a:lnSpc>
                  <a:spcPts val="3450"/>
                </a:lnSpc>
              </a:pPr>
              <a:r>
                <a:rPr lang="en-US" sz="2300">
                  <a:solidFill>
                    <a:srgbClr val="053D57"/>
                  </a:solidFill>
                  <a:latin typeface="Assistant Regular"/>
                  <a:ea typeface="Assistant Regular"/>
                  <a:cs typeface="Assistant Regular"/>
                  <a:sym typeface="Assistant Regular"/>
                </a:rPr>
                <a:t>The PFSA  encompasses the valuable contributions of all our community stakeholders, Parents/Guardians, Faculty AND Students! We will work closely with our </a:t>
              </a:r>
              <a:r>
                <a:rPr lang="en-US" sz="2300" b="true">
                  <a:solidFill>
                    <a:srgbClr val="053D57"/>
                  </a:solidFill>
                  <a:latin typeface="Assistant Regular Bold"/>
                  <a:ea typeface="Assistant Regular Bold"/>
                  <a:cs typeface="Assistant Regular Bold"/>
                  <a:sym typeface="Assistant Regular Bold"/>
                </a:rPr>
                <a:t>Student Council </a:t>
              </a:r>
              <a:r>
                <a:rPr lang="en-US" sz="2300">
                  <a:solidFill>
                    <a:srgbClr val="053D57"/>
                  </a:solidFill>
                  <a:latin typeface="Assistant Regular"/>
                  <a:ea typeface="Assistant Regular"/>
                  <a:cs typeface="Assistant Regular"/>
                  <a:sym typeface="Assistant Regular"/>
                </a:rPr>
                <a:t>to make sure our PFSA events include everyone.</a:t>
              </a:r>
            </a:p>
            <a:p>
              <a:pPr algn="l">
                <a:lnSpc>
                  <a:spcPts val="3450"/>
                </a:lnSpc>
              </a:pPr>
            </a:p>
            <a:p>
              <a:pPr algn="l">
                <a:lnSpc>
                  <a:spcPts val="3450"/>
                </a:lnSpc>
              </a:pPr>
              <a:r>
                <a:rPr lang="en-US" sz="2300">
                  <a:solidFill>
                    <a:srgbClr val="053D57"/>
                  </a:solidFill>
                  <a:latin typeface="Assistant Regular"/>
                  <a:ea typeface="Assistant Regular"/>
                  <a:cs typeface="Assistant Regular"/>
                  <a:sym typeface="Assistant Regular"/>
                </a:rPr>
                <a:t>We’re able to make this possible through support from our amazing </a:t>
              </a:r>
              <a:r>
                <a:rPr lang="en-US" b="true" sz="2300">
                  <a:solidFill>
                    <a:srgbClr val="3B8639"/>
                  </a:solidFill>
                  <a:latin typeface="Assistant Regular Bold"/>
                  <a:ea typeface="Assistant Regular Bold"/>
                  <a:cs typeface="Assistant Regular Bold"/>
                  <a:sym typeface="Assistant Regular Bold"/>
                </a:rPr>
                <a:t>parent </a:t>
              </a:r>
              <a:r>
                <a:rPr lang="en-US" b="true" sz="2300">
                  <a:solidFill>
                    <a:srgbClr val="3B8639"/>
                  </a:solidFill>
                  <a:latin typeface="Assistant Regular Bold"/>
                  <a:ea typeface="Assistant Regular Bold"/>
                  <a:cs typeface="Assistant Regular Bold"/>
                  <a:sym typeface="Assistant Regular Bold"/>
                  <a:hlinkClick r:id="rId2" tooltip="https://www.sterlingmontessori.org/index.php/download_file/view/968/305"/>
                </a:rPr>
                <a:t>volunteers</a:t>
              </a:r>
              <a:r>
                <a:rPr lang="en-US" sz="2300">
                  <a:solidFill>
                    <a:srgbClr val="053D57"/>
                  </a:solidFill>
                  <a:latin typeface="Assistant Regular"/>
                  <a:ea typeface="Assistant Regular"/>
                  <a:cs typeface="Assistant Regular"/>
                  <a:sym typeface="Assistant Regular"/>
                </a:rPr>
                <a:t>. All Sterling community members will be automatically part of our PFSA, with </a:t>
              </a:r>
              <a:r>
                <a:rPr lang="en-US" b="true" sz="2300">
                  <a:solidFill>
                    <a:srgbClr val="053D57"/>
                  </a:solidFill>
                  <a:latin typeface="Assistant Regular Bold"/>
                  <a:ea typeface="Assistant Regular Bold"/>
                  <a:cs typeface="Assistant Regular Bold"/>
                  <a:sym typeface="Assistant Regular Bold"/>
                </a:rPr>
                <a:t>no membership fees</a:t>
              </a:r>
              <a:r>
                <a:rPr lang="en-US" sz="2300">
                  <a:solidFill>
                    <a:srgbClr val="053D57"/>
                  </a:solidFill>
                  <a:latin typeface="Assistant Regular"/>
                  <a:ea typeface="Assistant Regular"/>
                  <a:cs typeface="Assistant Regular"/>
                  <a:sym typeface="Assistant Regular"/>
                </a:rPr>
                <a:t>.  We hope you will give your time and/or your means to support PFSA’s initiatives for our Sterling community.</a:t>
              </a:r>
            </a:p>
            <a:p>
              <a:pPr algn="l">
                <a:lnSpc>
                  <a:spcPts val="2452"/>
                </a:lnSpc>
              </a:pPr>
            </a:p>
          </p:txBody>
        </p:sp>
      </p:grpSp>
      <p:sp>
        <p:nvSpPr>
          <p:cNvPr name="Freeform 8" id="8"/>
          <p:cNvSpPr/>
          <p:nvPr/>
        </p:nvSpPr>
        <p:spPr>
          <a:xfrm flipH="false" flipV="false" rot="0">
            <a:off x="13852080" y="2140042"/>
            <a:ext cx="3909937" cy="5213249"/>
          </a:xfrm>
          <a:custGeom>
            <a:avLst/>
            <a:gdLst/>
            <a:ahLst/>
            <a:cxnLst/>
            <a:rect r="r" b="b" t="t" l="l"/>
            <a:pathLst>
              <a:path h="5213249" w="3909937">
                <a:moveTo>
                  <a:pt x="0" y="0"/>
                </a:moveTo>
                <a:lnTo>
                  <a:pt x="3909937" y="0"/>
                </a:lnTo>
                <a:lnTo>
                  <a:pt x="3909937" y="5213249"/>
                </a:lnTo>
                <a:lnTo>
                  <a:pt x="0" y="5213249"/>
                </a:lnTo>
                <a:lnTo>
                  <a:pt x="0" y="0"/>
                </a:lnTo>
                <a:close/>
              </a:path>
            </a:pathLst>
          </a:custGeom>
          <a:blipFill>
            <a:blip r:embed="rId3"/>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51991" y="8710074"/>
            <a:ext cx="13430877" cy="548226"/>
            <a:chOff x="0" y="0"/>
            <a:chExt cx="17907836" cy="730968"/>
          </a:xfrm>
        </p:grpSpPr>
        <p:sp>
          <p:nvSpPr>
            <p:cNvPr name="AutoShape 3" id="3"/>
            <p:cNvSpPr/>
            <p:nvPr/>
          </p:nvSpPr>
          <p:spPr>
            <a:xfrm rot="0">
              <a:off x="0" y="0"/>
              <a:ext cx="17907836" cy="12700"/>
            </a:xfrm>
            <a:prstGeom prst="rect">
              <a:avLst/>
            </a:prstGeom>
            <a:solidFill>
              <a:srgbClr val="053D57"/>
            </a:solidFill>
          </p:spPr>
        </p:sp>
        <p:sp>
          <p:nvSpPr>
            <p:cNvPr name="TextBox 4" id="4"/>
            <p:cNvSpPr txBox="true"/>
            <p:nvPr/>
          </p:nvSpPr>
          <p:spPr>
            <a:xfrm rot="0">
              <a:off x="0" y="426146"/>
              <a:ext cx="10820400" cy="304822"/>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Sterling Montessori | 2025/26 PFSA</a:t>
              </a:r>
            </a:p>
          </p:txBody>
        </p:sp>
      </p:grpSp>
      <p:grpSp>
        <p:nvGrpSpPr>
          <p:cNvPr name="Group 5" id="5"/>
          <p:cNvGrpSpPr/>
          <p:nvPr/>
        </p:nvGrpSpPr>
        <p:grpSpPr>
          <a:xfrm rot="0">
            <a:off x="1184650" y="2562438"/>
            <a:ext cx="12394526" cy="5779164"/>
            <a:chOff x="0" y="0"/>
            <a:chExt cx="16526034" cy="7705552"/>
          </a:xfrm>
        </p:grpSpPr>
        <p:sp>
          <p:nvSpPr>
            <p:cNvPr name="TextBox 6" id="6"/>
            <p:cNvSpPr txBox="true"/>
            <p:nvPr/>
          </p:nvSpPr>
          <p:spPr>
            <a:xfrm rot="0">
              <a:off x="0" y="0"/>
              <a:ext cx="16526034" cy="6896034"/>
            </a:xfrm>
            <a:prstGeom prst="rect">
              <a:avLst/>
            </a:prstGeom>
          </p:spPr>
          <p:txBody>
            <a:bodyPr anchor="t" rtlCol="false" tIns="0" lIns="0" bIns="0" rIns="0">
              <a:spAutoFit/>
            </a:bodyPr>
            <a:lstStyle/>
            <a:p>
              <a:pPr algn="l">
                <a:lnSpc>
                  <a:spcPts val="5399"/>
                </a:lnSpc>
              </a:pPr>
            </a:p>
            <a:p>
              <a:pPr algn="l">
                <a:lnSpc>
                  <a:spcPts val="5399"/>
                </a:lnSpc>
              </a:pPr>
              <a:r>
                <a:rPr lang="en-US" sz="4499" spc="134">
                  <a:solidFill>
                    <a:srgbClr val="053D57"/>
                  </a:solidFill>
                  <a:latin typeface="Assistant Regular"/>
                  <a:ea typeface="Assistant Regular"/>
                  <a:cs typeface="Assistant Regular"/>
                  <a:sym typeface="Assistant Regular"/>
                </a:rPr>
                <a:t>PFSA events, professional development and school improvments are all financed through our </a:t>
              </a:r>
              <a:r>
                <a:rPr lang="en-US" sz="4499" spc="134" u="sng">
                  <a:solidFill>
                    <a:srgbClr val="053D57"/>
                  </a:solidFill>
                  <a:latin typeface="Assistant Regular"/>
                  <a:ea typeface="Assistant Regular"/>
                  <a:cs typeface="Assistant Regular"/>
                  <a:sym typeface="Assistant Regular"/>
                  <a:hlinkClick r:id="rId2" tooltip="https://www.sterlingmontessori.org/index.php/support/annual-fund"/>
                </a:rPr>
                <a:t>Treasure Chest (Annual Fund)</a:t>
              </a:r>
              <a:r>
                <a:rPr lang="en-US" sz="4499" spc="134">
                  <a:solidFill>
                    <a:srgbClr val="053D57"/>
                  </a:solidFill>
                  <a:latin typeface="Assistant Regular"/>
                  <a:ea typeface="Assistant Regular"/>
                  <a:cs typeface="Assistant Regular"/>
                  <a:sym typeface="Assistant Regular"/>
                </a:rPr>
                <a:t> . </a:t>
              </a:r>
              <a:r>
                <a:rPr lang="en-US" b="true" sz="4499" i="true" spc="134">
                  <a:solidFill>
                    <a:srgbClr val="053D57"/>
                  </a:solidFill>
                  <a:latin typeface="Assistant Regular Bold"/>
                  <a:ea typeface="Assistant Regular Bold"/>
                  <a:cs typeface="Assistant Regular Bold"/>
                  <a:sym typeface="Assistant Regular Bold"/>
                </a:rPr>
                <a:t>The more we raise, the more we can do!  </a:t>
              </a:r>
            </a:p>
            <a:p>
              <a:pPr algn="l">
                <a:lnSpc>
                  <a:spcPts val="3600"/>
                </a:lnSpc>
              </a:pPr>
            </a:p>
            <a:p>
              <a:pPr algn="ctr">
                <a:lnSpc>
                  <a:spcPts val="3960"/>
                </a:lnSpc>
              </a:pPr>
              <a:r>
                <a:rPr lang="en-US" b="true" sz="3300" i="true" spc="99">
                  <a:solidFill>
                    <a:srgbClr val="053D57"/>
                  </a:solidFill>
                  <a:latin typeface="Assistant Regular Bold"/>
                  <a:ea typeface="Assistant Regular Bold"/>
                  <a:cs typeface="Assistant Regular Bold"/>
                  <a:sym typeface="Assistant Regular Bold"/>
                </a:rPr>
                <a:t>That is why your participation is so vital!</a:t>
              </a:r>
            </a:p>
            <a:p>
              <a:pPr algn="l">
                <a:lnSpc>
                  <a:spcPts val="3600"/>
                </a:lnSpc>
              </a:pPr>
            </a:p>
            <a:p>
              <a:pPr algn="l">
                <a:lnSpc>
                  <a:spcPts val="3000"/>
                </a:lnSpc>
              </a:pPr>
            </a:p>
          </p:txBody>
        </p:sp>
        <p:sp>
          <p:nvSpPr>
            <p:cNvPr name="TextBox 7" id="7"/>
            <p:cNvSpPr txBox="true"/>
            <p:nvPr/>
          </p:nvSpPr>
          <p:spPr>
            <a:xfrm rot="0">
              <a:off x="0" y="7262322"/>
              <a:ext cx="16526034" cy="443230"/>
            </a:xfrm>
            <a:prstGeom prst="rect">
              <a:avLst/>
            </a:prstGeom>
          </p:spPr>
          <p:txBody>
            <a:bodyPr anchor="t" rtlCol="false" tIns="0" lIns="0" bIns="0" rIns="0">
              <a:spAutoFit/>
            </a:bodyPr>
            <a:lstStyle/>
            <a:p>
              <a:pPr algn="l">
                <a:lnSpc>
                  <a:spcPts val="2850"/>
                </a:lnSpc>
              </a:pPr>
            </a:p>
          </p:txBody>
        </p:sp>
      </p:grpSp>
      <p:sp>
        <p:nvSpPr>
          <p:cNvPr name="Freeform 8" id="8"/>
          <p:cNvSpPr/>
          <p:nvPr/>
        </p:nvSpPr>
        <p:spPr>
          <a:xfrm flipH="false" flipV="false" rot="0">
            <a:off x="14782868" y="1028700"/>
            <a:ext cx="2670406" cy="2078061"/>
          </a:xfrm>
          <a:custGeom>
            <a:avLst/>
            <a:gdLst/>
            <a:ahLst/>
            <a:cxnLst/>
            <a:rect r="r" b="b" t="t" l="l"/>
            <a:pathLst>
              <a:path h="2078061" w="2670406">
                <a:moveTo>
                  <a:pt x="0" y="0"/>
                </a:moveTo>
                <a:lnTo>
                  <a:pt x="2670406" y="0"/>
                </a:lnTo>
                <a:lnTo>
                  <a:pt x="2670406" y="2078061"/>
                </a:lnTo>
                <a:lnTo>
                  <a:pt x="0" y="2078061"/>
                </a:lnTo>
                <a:lnTo>
                  <a:pt x="0" y="0"/>
                </a:lnTo>
                <a:close/>
              </a:path>
            </a:pathLst>
          </a:custGeom>
          <a:blipFill>
            <a:blip r:embed="rId3"/>
            <a:stretch>
              <a:fillRect l="0" t="0" r="0" b="0"/>
            </a:stretch>
          </a:blipFill>
        </p:spPr>
      </p:sp>
      <p:sp>
        <p:nvSpPr>
          <p:cNvPr name="TextBox 9" id="9"/>
          <p:cNvSpPr txBox="true"/>
          <p:nvPr/>
        </p:nvSpPr>
        <p:spPr>
          <a:xfrm rot="0">
            <a:off x="1351991" y="1167921"/>
            <a:ext cx="13158529" cy="1069975"/>
          </a:xfrm>
          <a:prstGeom prst="rect">
            <a:avLst/>
          </a:prstGeom>
        </p:spPr>
        <p:txBody>
          <a:bodyPr anchor="t" rtlCol="false" tIns="0" lIns="0" bIns="0" rIns="0">
            <a:spAutoFit/>
          </a:bodyPr>
          <a:lstStyle/>
          <a:p>
            <a:pPr algn="l">
              <a:lnSpc>
                <a:spcPts val="7700"/>
              </a:lnSpc>
            </a:pPr>
            <a:r>
              <a:rPr lang="en-US" sz="7000">
                <a:solidFill>
                  <a:srgbClr val="3B8639"/>
                </a:solidFill>
                <a:latin typeface="Hatton"/>
                <a:ea typeface="Hatton"/>
                <a:cs typeface="Hatton"/>
                <a:sym typeface="Hatton"/>
              </a:rPr>
              <a:t>PFSA is Part of Development</a:t>
            </a:r>
          </a:p>
        </p:txBody>
      </p:sp>
      <p:sp>
        <p:nvSpPr>
          <p:cNvPr name="Freeform 10" id="10"/>
          <p:cNvSpPr/>
          <p:nvPr/>
        </p:nvSpPr>
        <p:spPr>
          <a:xfrm flipH="false" flipV="false" rot="0">
            <a:off x="14327426" y="3650136"/>
            <a:ext cx="3581289" cy="4775053"/>
          </a:xfrm>
          <a:custGeom>
            <a:avLst/>
            <a:gdLst/>
            <a:ahLst/>
            <a:cxnLst/>
            <a:rect r="r" b="b" t="t" l="l"/>
            <a:pathLst>
              <a:path h="4775053" w="3581289">
                <a:moveTo>
                  <a:pt x="0" y="0"/>
                </a:moveTo>
                <a:lnTo>
                  <a:pt x="3581289" y="0"/>
                </a:lnTo>
                <a:lnTo>
                  <a:pt x="3581289" y="4775053"/>
                </a:lnTo>
                <a:lnTo>
                  <a:pt x="0" y="4775053"/>
                </a:lnTo>
                <a:lnTo>
                  <a:pt x="0" y="0"/>
                </a:lnTo>
                <a:close/>
              </a:path>
            </a:pathLst>
          </a:custGeom>
          <a:blipFill>
            <a:blip r:embed="rId4"/>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44791" y="9285578"/>
            <a:ext cx="13430877" cy="548226"/>
            <a:chOff x="0" y="0"/>
            <a:chExt cx="17907836" cy="730968"/>
          </a:xfrm>
        </p:grpSpPr>
        <p:sp>
          <p:nvSpPr>
            <p:cNvPr name="AutoShape 3" id="3"/>
            <p:cNvSpPr/>
            <p:nvPr/>
          </p:nvSpPr>
          <p:spPr>
            <a:xfrm rot="0">
              <a:off x="0" y="0"/>
              <a:ext cx="17907836" cy="12700"/>
            </a:xfrm>
            <a:prstGeom prst="rect">
              <a:avLst/>
            </a:prstGeom>
            <a:solidFill>
              <a:srgbClr val="053D57"/>
            </a:solidFill>
          </p:spPr>
        </p:sp>
        <p:sp>
          <p:nvSpPr>
            <p:cNvPr name="TextBox 4" id="4"/>
            <p:cNvSpPr txBox="true"/>
            <p:nvPr/>
          </p:nvSpPr>
          <p:spPr>
            <a:xfrm rot="0">
              <a:off x="0" y="426146"/>
              <a:ext cx="10820400" cy="304822"/>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Sterling Montessori |  2025/26 PFSA</a:t>
              </a:r>
            </a:p>
          </p:txBody>
        </p:sp>
      </p:grpSp>
      <p:sp>
        <p:nvSpPr>
          <p:cNvPr name="AutoShape 5" id="5"/>
          <p:cNvSpPr/>
          <p:nvPr/>
        </p:nvSpPr>
        <p:spPr>
          <a:xfrm rot="0">
            <a:off x="4472296" y="5268213"/>
            <a:ext cx="8547288" cy="9699"/>
          </a:xfrm>
          <a:prstGeom prst="rect">
            <a:avLst/>
          </a:prstGeom>
          <a:solidFill>
            <a:srgbClr val="FBFDFF"/>
          </a:solidFill>
        </p:spPr>
      </p:sp>
      <p:sp>
        <p:nvSpPr>
          <p:cNvPr name="Freeform 6" id="6"/>
          <p:cNvSpPr/>
          <p:nvPr/>
        </p:nvSpPr>
        <p:spPr>
          <a:xfrm flipH="false" flipV="false" rot="0">
            <a:off x="1245576" y="3437588"/>
            <a:ext cx="2062836" cy="2301630"/>
          </a:xfrm>
          <a:custGeom>
            <a:avLst/>
            <a:gdLst/>
            <a:ahLst/>
            <a:cxnLst/>
            <a:rect r="r" b="b" t="t" l="l"/>
            <a:pathLst>
              <a:path h="2301630" w="2062836">
                <a:moveTo>
                  <a:pt x="0" y="0"/>
                </a:moveTo>
                <a:lnTo>
                  <a:pt x="2062835" y="0"/>
                </a:lnTo>
                <a:lnTo>
                  <a:pt x="2062835" y="2301630"/>
                </a:lnTo>
                <a:lnTo>
                  <a:pt x="0" y="2301630"/>
                </a:lnTo>
                <a:lnTo>
                  <a:pt x="0" y="0"/>
                </a:lnTo>
                <a:close/>
              </a:path>
            </a:pathLst>
          </a:custGeom>
          <a:blipFill>
            <a:blip r:embed="rId2"/>
            <a:stretch>
              <a:fillRect l="0" t="0" r="0" b="0"/>
            </a:stretch>
          </a:blipFill>
        </p:spPr>
      </p:sp>
      <p:sp>
        <p:nvSpPr>
          <p:cNvPr name="Freeform 7" id="7"/>
          <p:cNvSpPr/>
          <p:nvPr/>
        </p:nvSpPr>
        <p:spPr>
          <a:xfrm flipH="false" flipV="false" rot="0">
            <a:off x="8061807" y="2678334"/>
            <a:ext cx="3023590" cy="3216921"/>
          </a:xfrm>
          <a:custGeom>
            <a:avLst/>
            <a:gdLst/>
            <a:ahLst/>
            <a:cxnLst/>
            <a:rect r="r" b="b" t="t" l="l"/>
            <a:pathLst>
              <a:path h="3216921" w="3023590">
                <a:moveTo>
                  <a:pt x="0" y="0"/>
                </a:moveTo>
                <a:lnTo>
                  <a:pt x="3023590" y="0"/>
                </a:lnTo>
                <a:lnTo>
                  <a:pt x="3023590" y="3216921"/>
                </a:lnTo>
                <a:lnTo>
                  <a:pt x="0" y="3216921"/>
                </a:lnTo>
                <a:lnTo>
                  <a:pt x="0" y="0"/>
                </a:lnTo>
                <a:close/>
              </a:path>
            </a:pathLst>
          </a:custGeom>
          <a:blipFill>
            <a:blip r:embed="rId3"/>
            <a:stretch>
              <a:fillRect l="0" t="-6487" r="0" b="-18832"/>
            </a:stretch>
          </a:blipFill>
        </p:spPr>
      </p:sp>
      <p:sp>
        <p:nvSpPr>
          <p:cNvPr name="Freeform 8" id="8"/>
          <p:cNvSpPr/>
          <p:nvPr/>
        </p:nvSpPr>
        <p:spPr>
          <a:xfrm flipH="false" flipV="false" rot="0">
            <a:off x="721499" y="2637238"/>
            <a:ext cx="3373755" cy="843439"/>
          </a:xfrm>
          <a:custGeom>
            <a:avLst/>
            <a:gdLst/>
            <a:ahLst/>
            <a:cxnLst/>
            <a:rect r="r" b="b" t="t" l="l"/>
            <a:pathLst>
              <a:path h="843439" w="3373755">
                <a:moveTo>
                  <a:pt x="0" y="0"/>
                </a:moveTo>
                <a:lnTo>
                  <a:pt x="3373755" y="0"/>
                </a:lnTo>
                <a:lnTo>
                  <a:pt x="3373755" y="843439"/>
                </a:lnTo>
                <a:lnTo>
                  <a:pt x="0" y="843439"/>
                </a:lnTo>
                <a:lnTo>
                  <a:pt x="0" y="0"/>
                </a:lnTo>
                <a:close/>
              </a:path>
            </a:pathLst>
          </a:custGeom>
          <a:blipFill>
            <a:blip r:embed="rId4"/>
            <a:stretch>
              <a:fillRect l="0" t="0" r="0" b="0"/>
            </a:stretch>
          </a:blipFill>
        </p:spPr>
      </p:sp>
      <p:sp>
        <p:nvSpPr>
          <p:cNvPr name="Freeform 9" id="9"/>
          <p:cNvSpPr/>
          <p:nvPr/>
        </p:nvSpPr>
        <p:spPr>
          <a:xfrm flipH="false" flipV="false" rot="0">
            <a:off x="11466397" y="2637451"/>
            <a:ext cx="2816448" cy="3183573"/>
          </a:xfrm>
          <a:custGeom>
            <a:avLst/>
            <a:gdLst/>
            <a:ahLst/>
            <a:cxnLst/>
            <a:rect r="r" b="b" t="t" l="l"/>
            <a:pathLst>
              <a:path h="3183573" w="2816448">
                <a:moveTo>
                  <a:pt x="0" y="0"/>
                </a:moveTo>
                <a:lnTo>
                  <a:pt x="2816448" y="0"/>
                </a:lnTo>
                <a:lnTo>
                  <a:pt x="2816448" y="3183573"/>
                </a:lnTo>
                <a:lnTo>
                  <a:pt x="0" y="3183573"/>
                </a:lnTo>
                <a:lnTo>
                  <a:pt x="0" y="0"/>
                </a:lnTo>
                <a:close/>
              </a:path>
            </a:pathLst>
          </a:custGeom>
          <a:blipFill>
            <a:blip r:embed="rId5"/>
            <a:stretch>
              <a:fillRect l="0" t="0" r="0" b="0"/>
            </a:stretch>
          </a:blipFill>
        </p:spPr>
      </p:sp>
      <p:sp>
        <p:nvSpPr>
          <p:cNvPr name="Freeform 10" id="10"/>
          <p:cNvSpPr/>
          <p:nvPr/>
        </p:nvSpPr>
        <p:spPr>
          <a:xfrm flipH="false" flipV="false" rot="0">
            <a:off x="721499" y="6976833"/>
            <a:ext cx="6709812" cy="1949870"/>
          </a:xfrm>
          <a:custGeom>
            <a:avLst/>
            <a:gdLst/>
            <a:ahLst/>
            <a:cxnLst/>
            <a:rect r="r" b="b" t="t" l="l"/>
            <a:pathLst>
              <a:path h="1949870" w="6709812">
                <a:moveTo>
                  <a:pt x="0" y="0"/>
                </a:moveTo>
                <a:lnTo>
                  <a:pt x="6709812" y="0"/>
                </a:lnTo>
                <a:lnTo>
                  <a:pt x="6709812" y="1949869"/>
                </a:lnTo>
                <a:lnTo>
                  <a:pt x="0" y="1949869"/>
                </a:lnTo>
                <a:lnTo>
                  <a:pt x="0" y="0"/>
                </a:lnTo>
                <a:close/>
              </a:path>
            </a:pathLst>
          </a:custGeom>
          <a:blipFill>
            <a:blip r:embed="rId6"/>
            <a:stretch>
              <a:fillRect l="0" t="-63501" r="0" b="-94584"/>
            </a:stretch>
          </a:blipFill>
        </p:spPr>
      </p:sp>
      <p:sp>
        <p:nvSpPr>
          <p:cNvPr name="Freeform 11" id="11"/>
          <p:cNvSpPr/>
          <p:nvPr/>
        </p:nvSpPr>
        <p:spPr>
          <a:xfrm flipH="false" flipV="false" rot="0">
            <a:off x="14663845" y="2511239"/>
            <a:ext cx="2708641" cy="3435996"/>
          </a:xfrm>
          <a:custGeom>
            <a:avLst/>
            <a:gdLst/>
            <a:ahLst/>
            <a:cxnLst/>
            <a:rect r="r" b="b" t="t" l="l"/>
            <a:pathLst>
              <a:path h="3435996" w="2708641">
                <a:moveTo>
                  <a:pt x="0" y="0"/>
                </a:moveTo>
                <a:lnTo>
                  <a:pt x="2708641" y="0"/>
                </a:lnTo>
                <a:lnTo>
                  <a:pt x="2708641" y="3435996"/>
                </a:lnTo>
                <a:lnTo>
                  <a:pt x="0" y="3435996"/>
                </a:lnTo>
                <a:lnTo>
                  <a:pt x="0" y="0"/>
                </a:lnTo>
                <a:close/>
              </a:path>
            </a:pathLst>
          </a:custGeom>
          <a:blipFill>
            <a:blip r:embed="rId7"/>
            <a:stretch>
              <a:fillRect l="0" t="-2617" r="0" b="-2617"/>
            </a:stretch>
          </a:blipFill>
        </p:spPr>
      </p:sp>
      <p:sp>
        <p:nvSpPr>
          <p:cNvPr name="Freeform 12" id="12"/>
          <p:cNvSpPr/>
          <p:nvPr/>
        </p:nvSpPr>
        <p:spPr>
          <a:xfrm flipH="false" flipV="false" rot="0">
            <a:off x="12056181" y="7127143"/>
            <a:ext cx="1636879" cy="1649249"/>
          </a:xfrm>
          <a:custGeom>
            <a:avLst/>
            <a:gdLst/>
            <a:ahLst/>
            <a:cxnLst/>
            <a:rect r="r" b="b" t="t" l="l"/>
            <a:pathLst>
              <a:path h="1649249" w="1636879">
                <a:moveTo>
                  <a:pt x="0" y="0"/>
                </a:moveTo>
                <a:lnTo>
                  <a:pt x="1636879" y="0"/>
                </a:lnTo>
                <a:lnTo>
                  <a:pt x="1636879" y="1649249"/>
                </a:lnTo>
                <a:lnTo>
                  <a:pt x="0" y="16492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3" id="13"/>
          <p:cNvSpPr txBox="true"/>
          <p:nvPr/>
        </p:nvSpPr>
        <p:spPr>
          <a:xfrm rot="0">
            <a:off x="721499" y="1315906"/>
            <a:ext cx="17374122" cy="1069942"/>
          </a:xfrm>
          <a:prstGeom prst="rect">
            <a:avLst/>
          </a:prstGeom>
        </p:spPr>
        <p:txBody>
          <a:bodyPr anchor="t" rtlCol="false" tIns="0" lIns="0" bIns="0" rIns="0">
            <a:spAutoFit/>
          </a:bodyPr>
          <a:lstStyle/>
          <a:p>
            <a:pPr algn="l">
              <a:lnSpc>
                <a:spcPts val="7700"/>
              </a:lnSpc>
            </a:pPr>
            <a:r>
              <a:rPr lang="en-US" sz="7000">
                <a:solidFill>
                  <a:srgbClr val="3B8639"/>
                </a:solidFill>
                <a:latin typeface="Hatton"/>
                <a:ea typeface="Hatton"/>
                <a:cs typeface="Hatton"/>
                <a:sym typeface="Hatton"/>
              </a:rPr>
              <a:t>2025/26 PFSA </a:t>
            </a:r>
            <a:r>
              <a:rPr lang="en-US" b="true" sz="7000">
                <a:solidFill>
                  <a:srgbClr val="3B8639"/>
                </a:solidFill>
                <a:latin typeface="Hatton Bold"/>
                <a:ea typeface="Hatton Bold"/>
                <a:cs typeface="Hatton Bold"/>
                <a:sym typeface="Hatton Bold"/>
              </a:rPr>
              <a:t>Fall</a:t>
            </a:r>
            <a:r>
              <a:rPr lang="en-US" sz="7000">
                <a:solidFill>
                  <a:srgbClr val="3B8639"/>
                </a:solidFill>
                <a:latin typeface="Hatton"/>
                <a:ea typeface="Hatton"/>
                <a:cs typeface="Hatton"/>
                <a:sym typeface="Hatton"/>
              </a:rPr>
              <a:t> Event Schedule </a:t>
            </a:r>
          </a:p>
        </p:txBody>
      </p:sp>
      <p:sp>
        <p:nvSpPr>
          <p:cNvPr name="TextBox 14" id="14"/>
          <p:cNvSpPr txBox="true"/>
          <p:nvPr/>
        </p:nvSpPr>
        <p:spPr>
          <a:xfrm rot="0">
            <a:off x="641705" y="5854154"/>
            <a:ext cx="3296626" cy="789238"/>
          </a:xfrm>
          <a:prstGeom prst="rect">
            <a:avLst/>
          </a:prstGeom>
        </p:spPr>
        <p:txBody>
          <a:bodyPr anchor="t" rtlCol="false" tIns="0" lIns="0" bIns="0" rIns="0">
            <a:spAutoFit/>
          </a:bodyPr>
          <a:lstStyle/>
          <a:p>
            <a:pPr algn="ctr">
              <a:lnSpc>
                <a:spcPts val="3220"/>
              </a:lnSpc>
            </a:pPr>
            <a:r>
              <a:rPr lang="en-US" sz="2300" b="true">
                <a:solidFill>
                  <a:srgbClr val="3B8639"/>
                </a:solidFill>
                <a:latin typeface="Canva Sans Bold"/>
                <a:ea typeface="Canva Sans Bold"/>
                <a:cs typeface="Canva Sans Bold"/>
                <a:sym typeface="Canva Sans Bold"/>
              </a:rPr>
              <a:t>Picture Days - Oct 1/2;  </a:t>
            </a:r>
          </a:p>
          <a:p>
            <a:pPr algn="ctr">
              <a:lnSpc>
                <a:spcPts val="3220"/>
              </a:lnSpc>
            </a:pPr>
            <a:r>
              <a:rPr lang="en-US" sz="2300" b="true">
                <a:solidFill>
                  <a:srgbClr val="3B8639"/>
                </a:solidFill>
                <a:latin typeface="Canva Sans Bold"/>
                <a:ea typeface="Canva Sans Bold"/>
                <a:cs typeface="Canva Sans Bold"/>
                <a:sym typeface="Canva Sans Bold"/>
              </a:rPr>
              <a:t>10th &amp;30th</a:t>
            </a:r>
          </a:p>
        </p:txBody>
      </p:sp>
      <p:sp>
        <p:nvSpPr>
          <p:cNvPr name="TextBox 15" id="15"/>
          <p:cNvSpPr txBox="true"/>
          <p:nvPr/>
        </p:nvSpPr>
        <p:spPr>
          <a:xfrm rot="0">
            <a:off x="8168706" y="6100053"/>
            <a:ext cx="2809792" cy="389221"/>
          </a:xfrm>
          <a:prstGeom prst="rect">
            <a:avLst/>
          </a:prstGeom>
        </p:spPr>
        <p:txBody>
          <a:bodyPr anchor="t" rtlCol="false" tIns="0" lIns="0" bIns="0" rIns="0">
            <a:spAutoFit/>
          </a:bodyPr>
          <a:lstStyle/>
          <a:p>
            <a:pPr algn="ctr">
              <a:lnSpc>
                <a:spcPts val="3220"/>
              </a:lnSpc>
            </a:pPr>
            <a:r>
              <a:rPr lang="en-US" sz="2300" b="true">
                <a:solidFill>
                  <a:srgbClr val="3B8639"/>
                </a:solidFill>
                <a:latin typeface="Canva Sans Bold"/>
                <a:ea typeface="Canva Sans Bold"/>
                <a:cs typeface="Canva Sans Bold"/>
                <a:sym typeface="Canva Sans Bold"/>
              </a:rPr>
              <a:t>Garden Day - Oct 17</a:t>
            </a:r>
          </a:p>
        </p:txBody>
      </p:sp>
      <p:sp>
        <p:nvSpPr>
          <p:cNvPr name="TextBox 16" id="16"/>
          <p:cNvSpPr txBox="true"/>
          <p:nvPr/>
        </p:nvSpPr>
        <p:spPr>
          <a:xfrm rot="0">
            <a:off x="11943866" y="5995758"/>
            <a:ext cx="1861509" cy="789238"/>
          </a:xfrm>
          <a:prstGeom prst="rect">
            <a:avLst/>
          </a:prstGeom>
        </p:spPr>
        <p:txBody>
          <a:bodyPr anchor="t" rtlCol="false" tIns="0" lIns="0" bIns="0" rIns="0">
            <a:spAutoFit/>
          </a:bodyPr>
          <a:lstStyle/>
          <a:p>
            <a:pPr algn="ctr">
              <a:lnSpc>
                <a:spcPts val="3220"/>
              </a:lnSpc>
            </a:pPr>
            <a:r>
              <a:rPr lang="en-US" sz="2300" b="true">
                <a:solidFill>
                  <a:srgbClr val="3B8639"/>
                </a:solidFill>
                <a:latin typeface="Canva Sans Bold"/>
                <a:ea typeface="Canva Sans Bold"/>
                <a:cs typeface="Canva Sans Bold"/>
                <a:sym typeface="Canva Sans Bold"/>
              </a:rPr>
              <a:t>Giving Tree - </a:t>
            </a:r>
          </a:p>
          <a:p>
            <a:pPr algn="ctr">
              <a:lnSpc>
                <a:spcPts val="3220"/>
              </a:lnSpc>
            </a:pPr>
            <a:r>
              <a:rPr lang="en-US" sz="2300" b="true">
                <a:solidFill>
                  <a:srgbClr val="3B8639"/>
                </a:solidFill>
                <a:latin typeface="Canva Sans Bold"/>
                <a:ea typeface="Canva Sans Bold"/>
                <a:cs typeface="Canva Sans Bold"/>
                <a:sym typeface="Canva Sans Bold"/>
              </a:rPr>
              <a:t>Dec 1-12</a:t>
            </a:r>
          </a:p>
        </p:txBody>
      </p:sp>
      <p:sp>
        <p:nvSpPr>
          <p:cNvPr name="TextBox 17" id="17"/>
          <p:cNvSpPr txBox="true"/>
          <p:nvPr/>
        </p:nvSpPr>
        <p:spPr>
          <a:xfrm rot="0">
            <a:off x="14335002" y="6070842"/>
            <a:ext cx="3366327" cy="789238"/>
          </a:xfrm>
          <a:prstGeom prst="rect">
            <a:avLst/>
          </a:prstGeom>
        </p:spPr>
        <p:txBody>
          <a:bodyPr anchor="t" rtlCol="false" tIns="0" lIns="0" bIns="0" rIns="0">
            <a:spAutoFit/>
          </a:bodyPr>
          <a:lstStyle/>
          <a:p>
            <a:pPr algn="ctr">
              <a:lnSpc>
                <a:spcPts val="3220"/>
              </a:lnSpc>
            </a:pPr>
            <a:r>
              <a:rPr lang="en-US" sz="2300" b="true">
                <a:solidFill>
                  <a:srgbClr val="3B8639"/>
                </a:solidFill>
                <a:latin typeface="Canva Sans Bold"/>
                <a:ea typeface="Canva Sans Bold"/>
                <a:cs typeface="Canva Sans Bold"/>
                <a:sym typeface="Canva Sans Bold"/>
              </a:rPr>
              <a:t>Holiday Treat Exchange</a:t>
            </a:r>
          </a:p>
          <a:p>
            <a:pPr algn="ctr">
              <a:lnSpc>
                <a:spcPts val="3220"/>
              </a:lnSpc>
            </a:pPr>
            <a:r>
              <a:rPr lang="en-US" sz="2300" b="true">
                <a:solidFill>
                  <a:srgbClr val="3B8639"/>
                </a:solidFill>
                <a:latin typeface="Canva Sans Bold"/>
                <a:ea typeface="Canva Sans Bold"/>
                <a:cs typeface="Canva Sans Bold"/>
                <a:sym typeface="Canva Sans Bold"/>
              </a:rPr>
              <a:t>Dec 19th</a:t>
            </a:r>
          </a:p>
        </p:txBody>
      </p:sp>
      <p:sp>
        <p:nvSpPr>
          <p:cNvPr name="TextBox 18" id="18"/>
          <p:cNvSpPr txBox="true"/>
          <p:nvPr/>
        </p:nvSpPr>
        <p:spPr>
          <a:xfrm rot="0">
            <a:off x="7760229" y="7308457"/>
            <a:ext cx="3181424" cy="789304"/>
          </a:xfrm>
          <a:prstGeom prst="rect">
            <a:avLst/>
          </a:prstGeom>
        </p:spPr>
        <p:txBody>
          <a:bodyPr anchor="t" rtlCol="false" tIns="0" lIns="0" bIns="0" rIns="0">
            <a:spAutoFit/>
          </a:bodyPr>
          <a:lstStyle/>
          <a:p>
            <a:pPr algn="ctr">
              <a:lnSpc>
                <a:spcPts val="3220"/>
              </a:lnSpc>
            </a:pPr>
            <a:r>
              <a:rPr lang="en-US" sz="2300" b="true">
                <a:solidFill>
                  <a:srgbClr val="3B8639"/>
                </a:solidFill>
                <a:latin typeface="Canva Sans Bold"/>
                <a:ea typeface="Canva Sans Bold"/>
                <a:cs typeface="Canva Sans Bold"/>
                <a:sym typeface="Canva Sans Bold"/>
              </a:rPr>
              <a:t>Teacher Appreciation</a:t>
            </a:r>
          </a:p>
          <a:p>
            <a:pPr algn="ctr">
              <a:lnSpc>
                <a:spcPts val="3220"/>
              </a:lnSpc>
            </a:pPr>
            <a:r>
              <a:rPr lang="en-US" sz="2300" b="true">
                <a:solidFill>
                  <a:srgbClr val="3B8639"/>
                </a:solidFill>
                <a:latin typeface="Canva Sans Bold"/>
                <a:ea typeface="Canva Sans Bold"/>
                <a:cs typeface="Canva Sans Bold"/>
                <a:sym typeface="Canva Sans Bold"/>
              </a:rPr>
              <a:t>On-going and Monthly</a:t>
            </a:r>
          </a:p>
        </p:txBody>
      </p:sp>
      <p:sp>
        <p:nvSpPr>
          <p:cNvPr name="TextBox 19" id="19"/>
          <p:cNvSpPr txBox="true"/>
          <p:nvPr/>
        </p:nvSpPr>
        <p:spPr>
          <a:xfrm rot="0">
            <a:off x="14026348" y="7308457"/>
            <a:ext cx="3189635" cy="1189255"/>
          </a:xfrm>
          <a:prstGeom prst="rect">
            <a:avLst/>
          </a:prstGeom>
        </p:spPr>
        <p:txBody>
          <a:bodyPr anchor="t" rtlCol="false" tIns="0" lIns="0" bIns="0" rIns="0">
            <a:spAutoFit/>
          </a:bodyPr>
          <a:lstStyle/>
          <a:p>
            <a:pPr algn="ctr">
              <a:lnSpc>
                <a:spcPts val="3220"/>
              </a:lnSpc>
            </a:pPr>
            <a:r>
              <a:rPr lang="en-US" sz="2300" b="true">
                <a:solidFill>
                  <a:srgbClr val="3B8639"/>
                </a:solidFill>
                <a:latin typeface="Canva Sans Bold"/>
                <a:ea typeface="Canva Sans Bold"/>
                <a:cs typeface="Canva Sans Bold"/>
                <a:sym typeface="Canva Sans Bold"/>
              </a:rPr>
              <a:t>Giving Tuesday</a:t>
            </a:r>
          </a:p>
          <a:p>
            <a:pPr algn="ctr">
              <a:lnSpc>
                <a:spcPts val="3220"/>
              </a:lnSpc>
            </a:pPr>
            <a:r>
              <a:rPr lang="en-US" sz="2300" b="true">
                <a:solidFill>
                  <a:srgbClr val="3B8639"/>
                </a:solidFill>
                <a:latin typeface="Canva Sans Bold"/>
                <a:ea typeface="Canva Sans Bold"/>
                <a:cs typeface="Canva Sans Bold"/>
                <a:sym typeface="Canva Sans Bold"/>
              </a:rPr>
              <a:t>Dec 2</a:t>
            </a:r>
          </a:p>
          <a:p>
            <a:pPr algn="ctr">
              <a:lnSpc>
                <a:spcPts val="3220"/>
              </a:lnSpc>
            </a:pPr>
            <a:r>
              <a:rPr lang="en-US" sz="2300" b="true">
                <a:solidFill>
                  <a:srgbClr val="3B8639"/>
                </a:solidFill>
                <a:latin typeface="Canva Sans Bold"/>
                <a:ea typeface="Canva Sans Bold"/>
                <a:cs typeface="Canva Sans Bold"/>
                <a:sym typeface="Canva Sans Bold"/>
              </a:rPr>
              <a:t>National Day of Giving</a:t>
            </a:r>
          </a:p>
        </p:txBody>
      </p:sp>
      <p:sp>
        <p:nvSpPr>
          <p:cNvPr name="Freeform 20" id="20"/>
          <p:cNvSpPr/>
          <p:nvPr/>
        </p:nvSpPr>
        <p:spPr>
          <a:xfrm flipH="false" flipV="false" rot="0">
            <a:off x="4882345" y="2723594"/>
            <a:ext cx="2548967" cy="3082471"/>
          </a:xfrm>
          <a:custGeom>
            <a:avLst/>
            <a:gdLst/>
            <a:ahLst/>
            <a:cxnLst/>
            <a:rect r="r" b="b" t="t" l="l"/>
            <a:pathLst>
              <a:path h="3082471" w="2548967">
                <a:moveTo>
                  <a:pt x="0" y="0"/>
                </a:moveTo>
                <a:lnTo>
                  <a:pt x="2548966" y="0"/>
                </a:lnTo>
                <a:lnTo>
                  <a:pt x="2548966" y="3082471"/>
                </a:lnTo>
                <a:lnTo>
                  <a:pt x="0" y="3082471"/>
                </a:lnTo>
                <a:lnTo>
                  <a:pt x="0" y="0"/>
                </a:lnTo>
                <a:close/>
              </a:path>
            </a:pathLst>
          </a:custGeom>
          <a:blipFill>
            <a:blip r:embed="rId10"/>
            <a:stretch>
              <a:fillRect l="0" t="0" r="0" b="0"/>
            </a:stretch>
          </a:blipFill>
        </p:spPr>
      </p:sp>
      <p:sp>
        <p:nvSpPr>
          <p:cNvPr name="TextBox 21" id="21"/>
          <p:cNvSpPr txBox="true"/>
          <p:nvPr/>
        </p:nvSpPr>
        <p:spPr>
          <a:xfrm rot="0">
            <a:off x="4767536" y="5929255"/>
            <a:ext cx="2663775" cy="389221"/>
          </a:xfrm>
          <a:prstGeom prst="rect">
            <a:avLst/>
          </a:prstGeom>
        </p:spPr>
        <p:txBody>
          <a:bodyPr anchor="t" rtlCol="false" tIns="0" lIns="0" bIns="0" rIns="0">
            <a:spAutoFit/>
          </a:bodyPr>
          <a:lstStyle/>
          <a:p>
            <a:pPr algn="ctr">
              <a:lnSpc>
                <a:spcPts val="3220"/>
              </a:lnSpc>
            </a:pPr>
            <a:r>
              <a:rPr lang="en-US" sz="2300" b="true">
                <a:solidFill>
                  <a:srgbClr val="3B8639"/>
                </a:solidFill>
                <a:latin typeface="Canva Sans Bold"/>
                <a:ea typeface="Canva Sans Bold"/>
                <a:cs typeface="Canva Sans Bold"/>
                <a:sym typeface="Canva Sans Bold"/>
              </a:rPr>
              <a:t>Movie Night- Oct 3</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44791" y="9285578"/>
            <a:ext cx="13430877" cy="548226"/>
            <a:chOff x="0" y="0"/>
            <a:chExt cx="17907836" cy="730968"/>
          </a:xfrm>
        </p:grpSpPr>
        <p:sp>
          <p:nvSpPr>
            <p:cNvPr name="AutoShape 3" id="3"/>
            <p:cNvSpPr/>
            <p:nvPr/>
          </p:nvSpPr>
          <p:spPr>
            <a:xfrm rot="0">
              <a:off x="0" y="0"/>
              <a:ext cx="17907836" cy="12700"/>
            </a:xfrm>
            <a:prstGeom prst="rect">
              <a:avLst/>
            </a:prstGeom>
            <a:solidFill>
              <a:srgbClr val="053D57"/>
            </a:solidFill>
          </p:spPr>
        </p:sp>
        <p:sp>
          <p:nvSpPr>
            <p:cNvPr name="TextBox 4" id="4"/>
            <p:cNvSpPr txBox="true"/>
            <p:nvPr/>
          </p:nvSpPr>
          <p:spPr>
            <a:xfrm rot="0">
              <a:off x="0" y="426146"/>
              <a:ext cx="10820400" cy="304822"/>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Sterling Montessori |  2025/26 PFSA</a:t>
              </a:r>
            </a:p>
          </p:txBody>
        </p:sp>
      </p:grpSp>
      <p:sp>
        <p:nvSpPr>
          <p:cNvPr name="AutoShape 5" id="5"/>
          <p:cNvSpPr/>
          <p:nvPr/>
        </p:nvSpPr>
        <p:spPr>
          <a:xfrm rot="0">
            <a:off x="4521041" y="6291672"/>
            <a:ext cx="8547288" cy="9699"/>
          </a:xfrm>
          <a:prstGeom prst="rect">
            <a:avLst/>
          </a:prstGeom>
          <a:solidFill>
            <a:srgbClr val="FBFDFF"/>
          </a:solidFill>
        </p:spPr>
      </p:sp>
      <p:sp>
        <p:nvSpPr>
          <p:cNvPr name="Freeform 6" id="6"/>
          <p:cNvSpPr/>
          <p:nvPr/>
        </p:nvSpPr>
        <p:spPr>
          <a:xfrm flipH="false" flipV="false" rot="0">
            <a:off x="14437630" y="3409307"/>
            <a:ext cx="3657991" cy="3746402"/>
          </a:xfrm>
          <a:custGeom>
            <a:avLst/>
            <a:gdLst/>
            <a:ahLst/>
            <a:cxnLst/>
            <a:rect r="r" b="b" t="t" l="l"/>
            <a:pathLst>
              <a:path h="3746402" w="3657991">
                <a:moveTo>
                  <a:pt x="0" y="0"/>
                </a:moveTo>
                <a:lnTo>
                  <a:pt x="3657991" y="0"/>
                </a:lnTo>
                <a:lnTo>
                  <a:pt x="3657991" y="3746402"/>
                </a:lnTo>
                <a:lnTo>
                  <a:pt x="0" y="3746402"/>
                </a:lnTo>
                <a:lnTo>
                  <a:pt x="0" y="0"/>
                </a:lnTo>
                <a:close/>
              </a:path>
            </a:pathLst>
          </a:custGeom>
          <a:blipFill>
            <a:blip r:embed="rId2"/>
            <a:stretch>
              <a:fillRect l="0" t="0" r="0" b="0"/>
            </a:stretch>
          </a:blipFill>
        </p:spPr>
      </p:sp>
      <p:sp>
        <p:nvSpPr>
          <p:cNvPr name="TextBox 7" id="7"/>
          <p:cNvSpPr txBox="true"/>
          <p:nvPr/>
        </p:nvSpPr>
        <p:spPr>
          <a:xfrm rot="0">
            <a:off x="721499" y="1315906"/>
            <a:ext cx="17374122" cy="1069942"/>
          </a:xfrm>
          <a:prstGeom prst="rect">
            <a:avLst/>
          </a:prstGeom>
        </p:spPr>
        <p:txBody>
          <a:bodyPr anchor="t" rtlCol="false" tIns="0" lIns="0" bIns="0" rIns="0">
            <a:spAutoFit/>
          </a:bodyPr>
          <a:lstStyle/>
          <a:p>
            <a:pPr algn="l">
              <a:lnSpc>
                <a:spcPts val="7700"/>
              </a:lnSpc>
            </a:pPr>
            <a:r>
              <a:rPr lang="en-US" sz="7000">
                <a:solidFill>
                  <a:srgbClr val="3B8639"/>
                </a:solidFill>
                <a:latin typeface="Hatton"/>
                <a:ea typeface="Hatton"/>
                <a:cs typeface="Hatton"/>
                <a:sym typeface="Hatton"/>
              </a:rPr>
              <a:t>2025/26 </a:t>
            </a:r>
            <a:r>
              <a:rPr lang="en-US" b="true" sz="7000">
                <a:solidFill>
                  <a:srgbClr val="3B8639"/>
                </a:solidFill>
                <a:latin typeface="Hatton Bold"/>
                <a:ea typeface="Hatton Bold"/>
                <a:cs typeface="Hatton Bold"/>
                <a:sym typeface="Hatton Bold"/>
              </a:rPr>
              <a:t>SPRING</a:t>
            </a:r>
            <a:r>
              <a:rPr lang="en-US" sz="7000">
                <a:solidFill>
                  <a:srgbClr val="3B8639"/>
                </a:solidFill>
                <a:latin typeface="Hatton"/>
                <a:ea typeface="Hatton"/>
                <a:cs typeface="Hatton"/>
                <a:sym typeface="Hatton"/>
              </a:rPr>
              <a:t> Event Schedule </a:t>
            </a:r>
          </a:p>
        </p:txBody>
      </p:sp>
      <p:grpSp>
        <p:nvGrpSpPr>
          <p:cNvPr name="Group 8" id="8"/>
          <p:cNvGrpSpPr/>
          <p:nvPr/>
        </p:nvGrpSpPr>
        <p:grpSpPr>
          <a:xfrm rot="0">
            <a:off x="3848926" y="3802301"/>
            <a:ext cx="3778664" cy="3606137"/>
            <a:chOff x="0" y="0"/>
            <a:chExt cx="5038218" cy="4808183"/>
          </a:xfrm>
        </p:grpSpPr>
        <p:sp>
          <p:nvSpPr>
            <p:cNvPr name="Freeform 9" id="9"/>
            <p:cNvSpPr/>
            <p:nvPr/>
          </p:nvSpPr>
          <p:spPr>
            <a:xfrm flipH="false" flipV="false" rot="0">
              <a:off x="1126519" y="1067134"/>
              <a:ext cx="2750448" cy="3068840"/>
            </a:xfrm>
            <a:custGeom>
              <a:avLst/>
              <a:gdLst/>
              <a:ahLst/>
              <a:cxnLst/>
              <a:rect r="r" b="b" t="t" l="l"/>
              <a:pathLst>
                <a:path h="3068840" w="2750448">
                  <a:moveTo>
                    <a:pt x="0" y="0"/>
                  </a:moveTo>
                  <a:lnTo>
                    <a:pt x="2750448" y="0"/>
                  </a:lnTo>
                  <a:lnTo>
                    <a:pt x="2750448" y="3068840"/>
                  </a:lnTo>
                  <a:lnTo>
                    <a:pt x="0" y="3068840"/>
                  </a:lnTo>
                  <a:lnTo>
                    <a:pt x="0" y="0"/>
                  </a:lnTo>
                  <a:close/>
                </a:path>
              </a:pathLst>
            </a:custGeom>
            <a:blipFill>
              <a:blip r:embed="rId3"/>
              <a:stretch>
                <a:fillRect l="0" t="0" r="0" b="0"/>
              </a:stretch>
            </a:blipFill>
          </p:spPr>
        </p:sp>
        <p:sp>
          <p:nvSpPr>
            <p:cNvPr name="Freeform 10" id="10"/>
            <p:cNvSpPr/>
            <p:nvPr/>
          </p:nvSpPr>
          <p:spPr>
            <a:xfrm flipH="false" flipV="false" rot="0">
              <a:off x="427751" y="0"/>
              <a:ext cx="4498340" cy="1124585"/>
            </a:xfrm>
            <a:custGeom>
              <a:avLst/>
              <a:gdLst/>
              <a:ahLst/>
              <a:cxnLst/>
              <a:rect r="r" b="b" t="t" l="l"/>
              <a:pathLst>
                <a:path h="1124585" w="4498340">
                  <a:moveTo>
                    <a:pt x="0" y="0"/>
                  </a:moveTo>
                  <a:lnTo>
                    <a:pt x="4498339" y="0"/>
                  </a:lnTo>
                  <a:lnTo>
                    <a:pt x="4498339" y="1124585"/>
                  </a:lnTo>
                  <a:lnTo>
                    <a:pt x="0" y="1124585"/>
                  </a:lnTo>
                  <a:lnTo>
                    <a:pt x="0" y="0"/>
                  </a:lnTo>
                  <a:close/>
                </a:path>
              </a:pathLst>
            </a:custGeom>
            <a:blipFill>
              <a:blip r:embed="rId4"/>
              <a:stretch>
                <a:fillRect l="0" t="0" r="0" b="0"/>
              </a:stretch>
            </a:blipFill>
          </p:spPr>
        </p:sp>
        <p:sp>
          <p:nvSpPr>
            <p:cNvPr name="TextBox 11" id="11"/>
            <p:cNvSpPr txBox="true"/>
            <p:nvPr/>
          </p:nvSpPr>
          <p:spPr>
            <a:xfrm rot="0">
              <a:off x="0" y="4305096"/>
              <a:ext cx="5038218" cy="503087"/>
            </a:xfrm>
            <a:prstGeom prst="rect">
              <a:avLst/>
            </a:prstGeom>
          </p:spPr>
          <p:txBody>
            <a:bodyPr anchor="t" rtlCol="false" tIns="0" lIns="0" bIns="0" rIns="0">
              <a:spAutoFit/>
            </a:bodyPr>
            <a:lstStyle/>
            <a:p>
              <a:pPr algn="ctr">
                <a:lnSpc>
                  <a:spcPts val="3220"/>
                </a:lnSpc>
              </a:pPr>
              <a:r>
                <a:rPr lang="en-US" sz="2300" b="true">
                  <a:solidFill>
                    <a:srgbClr val="3B8639"/>
                  </a:solidFill>
                  <a:latin typeface="Canva Sans Bold"/>
                  <a:ea typeface="Canva Sans Bold"/>
                  <a:cs typeface="Canva Sans Bold"/>
                  <a:sym typeface="Canva Sans Bold"/>
                </a:rPr>
                <a:t>Picture Days - March 11/12</a:t>
              </a:r>
            </a:p>
          </p:txBody>
        </p:sp>
      </p:grpSp>
      <p:grpSp>
        <p:nvGrpSpPr>
          <p:cNvPr name="Group 12" id="12"/>
          <p:cNvGrpSpPr/>
          <p:nvPr/>
        </p:nvGrpSpPr>
        <p:grpSpPr>
          <a:xfrm rot="0">
            <a:off x="11233065" y="3597499"/>
            <a:ext cx="3023590" cy="3810940"/>
            <a:chOff x="0" y="0"/>
            <a:chExt cx="4031453" cy="5081253"/>
          </a:xfrm>
        </p:grpSpPr>
        <p:sp>
          <p:nvSpPr>
            <p:cNvPr name="Freeform 13" id="13"/>
            <p:cNvSpPr/>
            <p:nvPr/>
          </p:nvSpPr>
          <p:spPr>
            <a:xfrm flipH="false" flipV="false" rot="0">
              <a:off x="0" y="0"/>
              <a:ext cx="4031453" cy="4289228"/>
            </a:xfrm>
            <a:custGeom>
              <a:avLst/>
              <a:gdLst/>
              <a:ahLst/>
              <a:cxnLst/>
              <a:rect r="r" b="b" t="t" l="l"/>
              <a:pathLst>
                <a:path h="4289228" w="4031453">
                  <a:moveTo>
                    <a:pt x="0" y="0"/>
                  </a:moveTo>
                  <a:lnTo>
                    <a:pt x="4031453" y="0"/>
                  </a:lnTo>
                  <a:lnTo>
                    <a:pt x="4031453" y="4289228"/>
                  </a:lnTo>
                  <a:lnTo>
                    <a:pt x="0" y="4289228"/>
                  </a:lnTo>
                  <a:lnTo>
                    <a:pt x="0" y="0"/>
                  </a:lnTo>
                  <a:close/>
                </a:path>
              </a:pathLst>
            </a:custGeom>
            <a:blipFill>
              <a:blip r:embed="rId5"/>
              <a:stretch>
                <a:fillRect l="0" t="-6487" r="0" b="-18832"/>
              </a:stretch>
            </a:blipFill>
          </p:spPr>
        </p:sp>
        <p:sp>
          <p:nvSpPr>
            <p:cNvPr name="TextBox 14" id="14"/>
            <p:cNvSpPr txBox="true"/>
            <p:nvPr/>
          </p:nvSpPr>
          <p:spPr>
            <a:xfrm rot="0">
              <a:off x="232104" y="4578166"/>
              <a:ext cx="3567245" cy="503087"/>
            </a:xfrm>
            <a:prstGeom prst="rect">
              <a:avLst/>
            </a:prstGeom>
          </p:spPr>
          <p:txBody>
            <a:bodyPr anchor="t" rtlCol="false" tIns="0" lIns="0" bIns="0" rIns="0">
              <a:spAutoFit/>
            </a:bodyPr>
            <a:lstStyle/>
            <a:p>
              <a:pPr algn="ctr">
                <a:lnSpc>
                  <a:spcPts val="3220"/>
                </a:lnSpc>
              </a:pPr>
              <a:r>
                <a:rPr lang="en-US" sz="2300" b="true">
                  <a:solidFill>
                    <a:srgbClr val="3B8639"/>
                  </a:solidFill>
                  <a:latin typeface="Canva Sans Bold"/>
                  <a:ea typeface="Canva Sans Bold"/>
                  <a:cs typeface="Canva Sans Bold"/>
                  <a:sym typeface="Canva Sans Bold"/>
                </a:rPr>
                <a:t>Garden Day-Apr 17</a:t>
              </a:r>
            </a:p>
          </p:txBody>
        </p:sp>
      </p:grpSp>
      <p:grpSp>
        <p:nvGrpSpPr>
          <p:cNvPr name="Group 15" id="15"/>
          <p:cNvGrpSpPr/>
          <p:nvPr/>
        </p:nvGrpSpPr>
        <p:grpSpPr>
          <a:xfrm rot="0">
            <a:off x="677998" y="3881892"/>
            <a:ext cx="3170928" cy="3446955"/>
            <a:chOff x="0" y="0"/>
            <a:chExt cx="4227904" cy="4595940"/>
          </a:xfrm>
        </p:grpSpPr>
        <p:sp>
          <p:nvSpPr>
            <p:cNvPr name="Freeform 16" id="16"/>
            <p:cNvSpPr/>
            <p:nvPr/>
          </p:nvSpPr>
          <p:spPr>
            <a:xfrm flipH="false" flipV="false" rot="0">
              <a:off x="0" y="0"/>
              <a:ext cx="4227904" cy="3822978"/>
            </a:xfrm>
            <a:custGeom>
              <a:avLst/>
              <a:gdLst/>
              <a:ahLst/>
              <a:cxnLst/>
              <a:rect r="r" b="b" t="t" l="l"/>
              <a:pathLst>
                <a:path h="3822978" w="4227904">
                  <a:moveTo>
                    <a:pt x="0" y="0"/>
                  </a:moveTo>
                  <a:lnTo>
                    <a:pt x="4227904" y="0"/>
                  </a:lnTo>
                  <a:lnTo>
                    <a:pt x="4227904" y="3822978"/>
                  </a:lnTo>
                  <a:lnTo>
                    <a:pt x="0" y="3822978"/>
                  </a:lnTo>
                  <a:lnTo>
                    <a:pt x="0" y="0"/>
                  </a:lnTo>
                  <a:close/>
                </a:path>
              </a:pathLst>
            </a:custGeom>
            <a:blipFill>
              <a:blip r:embed="rId6"/>
              <a:stretch>
                <a:fillRect l="-12135" t="0" r="-8427" b="0"/>
              </a:stretch>
            </a:blipFill>
          </p:spPr>
        </p:sp>
        <p:sp>
          <p:nvSpPr>
            <p:cNvPr name="TextBox 17" id="17"/>
            <p:cNvSpPr txBox="true"/>
            <p:nvPr/>
          </p:nvSpPr>
          <p:spPr>
            <a:xfrm rot="0">
              <a:off x="75020" y="4092853"/>
              <a:ext cx="3534503" cy="503087"/>
            </a:xfrm>
            <a:prstGeom prst="rect">
              <a:avLst/>
            </a:prstGeom>
          </p:spPr>
          <p:txBody>
            <a:bodyPr anchor="t" rtlCol="false" tIns="0" lIns="0" bIns="0" rIns="0">
              <a:spAutoFit/>
            </a:bodyPr>
            <a:lstStyle/>
            <a:p>
              <a:pPr algn="ctr">
                <a:lnSpc>
                  <a:spcPts val="3220"/>
                </a:lnSpc>
              </a:pPr>
              <a:r>
                <a:rPr lang="en-US" sz="2300" b="true">
                  <a:solidFill>
                    <a:srgbClr val="3B8639"/>
                  </a:solidFill>
                  <a:latin typeface="Canva Sans Bold"/>
                  <a:ea typeface="Canva Sans Bold"/>
                  <a:cs typeface="Canva Sans Bold"/>
                  <a:sym typeface="Canva Sans Bold"/>
                </a:rPr>
                <a:t>Book Fair - Feb 2-6</a:t>
              </a:r>
            </a:p>
          </p:txBody>
        </p:sp>
      </p:grpSp>
      <p:sp>
        <p:nvSpPr>
          <p:cNvPr name="TextBox 18" id="18"/>
          <p:cNvSpPr txBox="true"/>
          <p:nvPr/>
        </p:nvSpPr>
        <p:spPr>
          <a:xfrm rot="0">
            <a:off x="14712591" y="7123512"/>
            <a:ext cx="3145106" cy="789238"/>
          </a:xfrm>
          <a:prstGeom prst="rect">
            <a:avLst/>
          </a:prstGeom>
        </p:spPr>
        <p:txBody>
          <a:bodyPr anchor="t" rtlCol="false" tIns="0" lIns="0" bIns="0" rIns="0">
            <a:spAutoFit/>
          </a:bodyPr>
          <a:lstStyle/>
          <a:p>
            <a:pPr algn="ctr">
              <a:lnSpc>
                <a:spcPts val="3220"/>
              </a:lnSpc>
            </a:pPr>
            <a:r>
              <a:rPr lang="en-US" sz="2300" b="true">
                <a:solidFill>
                  <a:srgbClr val="3B8639"/>
                </a:solidFill>
                <a:latin typeface="Canva Sans Bold"/>
                <a:ea typeface="Canva Sans Bold"/>
                <a:cs typeface="Canva Sans Bold"/>
                <a:sym typeface="Canva Sans Bold"/>
              </a:rPr>
              <a:t>International Festivall - Apr 25</a:t>
            </a:r>
          </a:p>
        </p:txBody>
      </p:sp>
      <p:grpSp>
        <p:nvGrpSpPr>
          <p:cNvPr name="Group 19" id="19"/>
          <p:cNvGrpSpPr/>
          <p:nvPr/>
        </p:nvGrpSpPr>
        <p:grpSpPr>
          <a:xfrm rot="0">
            <a:off x="7808975" y="4216122"/>
            <a:ext cx="3194370" cy="3112726"/>
            <a:chOff x="0" y="0"/>
            <a:chExt cx="4259160" cy="4150301"/>
          </a:xfrm>
        </p:grpSpPr>
        <p:sp>
          <p:nvSpPr>
            <p:cNvPr name="Freeform 20" id="20"/>
            <p:cNvSpPr/>
            <p:nvPr/>
          </p:nvSpPr>
          <p:spPr>
            <a:xfrm flipH="false" flipV="false" rot="0">
              <a:off x="0" y="0"/>
              <a:ext cx="4259160" cy="3359413"/>
            </a:xfrm>
            <a:custGeom>
              <a:avLst/>
              <a:gdLst/>
              <a:ahLst/>
              <a:cxnLst/>
              <a:rect r="r" b="b" t="t" l="l"/>
              <a:pathLst>
                <a:path h="3359413" w="4259160">
                  <a:moveTo>
                    <a:pt x="0" y="0"/>
                  </a:moveTo>
                  <a:lnTo>
                    <a:pt x="4259160" y="0"/>
                  </a:lnTo>
                  <a:lnTo>
                    <a:pt x="4259160" y="3359413"/>
                  </a:lnTo>
                  <a:lnTo>
                    <a:pt x="0" y="3359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1" id="21"/>
            <p:cNvSpPr txBox="true"/>
            <p:nvPr/>
          </p:nvSpPr>
          <p:spPr>
            <a:xfrm rot="0">
              <a:off x="430637" y="3647214"/>
              <a:ext cx="3803055" cy="503087"/>
            </a:xfrm>
            <a:prstGeom prst="rect">
              <a:avLst/>
            </a:prstGeom>
          </p:spPr>
          <p:txBody>
            <a:bodyPr anchor="t" rtlCol="false" tIns="0" lIns="0" bIns="0" rIns="0">
              <a:spAutoFit/>
            </a:bodyPr>
            <a:lstStyle/>
            <a:p>
              <a:pPr algn="ctr">
                <a:lnSpc>
                  <a:spcPts val="3220"/>
                </a:lnSpc>
              </a:pPr>
              <a:r>
                <a:rPr lang="en-US" sz="2300" b="true">
                  <a:solidFill>
                    <a:srgbClr val="3B8639"/>
                  </a:solidFill>
                  <a:latin typeface="Canva Sans Bold"/>
                  <a:ea typeface="Canva Sans Bold"/>
                  <a:cs typeface="Canva Sans Bold"/>
                  <a:sym typeface="Canva Sans Bold"/>
                </a:rPr>
                <a:t>Movie Night- Apr 10</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BFDFF"/>
        </a:solidFill>
      </p:bgPr>
    </p:bg>
    <p:spTree>
      <p:nvGrpSpPr>
        <p:cNvPr id="1" name=""/>
        <p:cNvGrpSpPr/>
        <p:nvPr/>
      </p:nvGrpSpPr>
      <p:grpSpPr>
        <a:xfrm>
          <a:off x="0" y="0"/>
          <a:ext cx="0" cy="0"/>
          <a:chOff x="0" y="0"/>
          <a:chExt cx="0" cy="0"/>
        </a:xfrm>
      </p:grpSpPr>
      <p:grpSp>
        <p:nvGrpSpPr>
          <p:cNvPr name="Group 2" id="2"/>
          <p:cNvGrpSpPr/>
          <p:nvPr/>
        </p:nvGrpSpPr>
        <p:grpSpPr>
          <a:xfrm rot="0">
            <a:off x="1376940" y="8710074"/>
            <a:ext cx="13705663" cy="548226"/>
            <a:chOff x="0" y="0"/>
            <a:chExt cx="18274218" cy="730968"/>
          </a:xfrm>
        </p:grpSpPr>
        <p:sp>
          <p:nvSpPr>
            <p:cNvPr name="AutoShape 3" id="3"/>
            <p:cNvSpPr/>
            <p:nvPr/>
          </p:nvSpPr>
          <p:spPr>
            <a:xfrm rot="0">
              <a:off x="0" y="0"/>
              <a:ext cx="18274218" cy="12700"/>
            </a:xfrm>
            <a:prstGeom prst="rect">
              <a:avLst/>
            </a:prstGeom>
            <a:solidFill>
              <a:srgbClr val="053D57"/>
            </a:solidFill>
          </p:spPr>
        </p:sp>
        <p:sp>
          <p:nvSpPr>
            <p:cNvPr name="TextBox 4" id="4"/>
            <p:cNvSpPr txBox="true"/>
            <p:nvPr/>
          </p:nvSpPr>
          <p:spPr>
            <a:xfrm rot="0">
              <a:off x="0" y="426146"/>
              <a:ext cx="18274218" cy="304822"/>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Sterling Montessori |</a:t>
              </a:r>
              <a:r>
                <a:rPr lang="en-US" sz="1500" spc="75">
                  <a:solidFill>
                    <a:srgbClr val="053D57"/>
                  </a:solidFill>
                  <a:latin typeface="Assistant Regular"/>
                  <a:ea typeface="Assistant Regular"/>
                  <a:cs typeface="Assistant Regular"/>
                  <a:sym typeface="Assistant Regular"/>
                </a:rPr>
                <a:t> 2025/26 PFSA</a:t>
              </a:r>
            </a:p>
          </p:txBody>
        </p:sp>
      </p:grpSp>
      <p:grpSp>
        <p:nvGrpSpPr>
          <p:cNvPr name="Group 5" id="5"/>
          <p:cNvGrpSpPr>
            <a:grpSpLocks noChangeAspect="true"/>
          </p:cNvGrpSpPr>
          <p:nvPr/>
        </p:nvGrpSpPr>
        <p:grpSpPr>
          <a:xfrm rot="0">
            <a:off x="1654629" y="1028700"/>
            <a:ext cx="3589099" cy="3589099"/>
            <a:chOff x="0" y="0"/>
            <a:chExt cx="6350000" cy="6350000"/>
          </a:xfrm>
        </p:grpSpPr>
        <p:sp>
          <p:nvSpPr>
            <p:cNvPr name="Freeform 6" id="6"/>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2"/>
              <a:stretch>
                <a:fillRect l="0" t="-16653" r="0" b="-16653"/>
              </a:stretch>
            </a:blipFill>
          </p:spPr>
        </p:sp>
      </p:grpSp>
      <p:grpSp>
        <p:nvGrpSpPr>
          <p:cNvPr name="Group 7" id="7"/>
          <p:cNvGrpSpPr>
            <a:grpSpLocks noChangeAspect="true"/>
          </p:cNvGrpSpPr>
          <p:nvPr/>
        </p:nvGrpSpPr>
        <p:grpSpPr>
          <a:xfrm rot="0">
            <a:off x="1654629" y="4832312"/>
            <a:ext cx="3589099" cy="3589099"/>
            <a:chOff x="0" y="0"/>
            <a:chExt cx="6350000" cy="6350000"/>
          </a:xfrm>
        </p:grpSpPr>
        <p:sp>
          <p:nvSpPr>
            <p:cNvPr name="Freeform 8" id="8"/>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3"/>
              <a:stretch>
                <a:fillRect l="-16679" t="0" r="-16679" b="0"/>
              </a:stretch>
            </a:blipFill>
          </p:spPr>
        </p:sp>
      </p:grpSp>
      <p:sp>
        <p:nvSpPr>
          <p:cNvPr name="TextBox 9" id="9"/>
          <p:cNvSpPr txBox="true"/>
          <p:nvPr/>
        </p:nvSpPr>
        <p:spPr>
          <a:xfrm rot="0">
            <a:off x="6261915" y="290130"/>
            <a:ext cx="11775397" cy="1069975"/>
          </a:xfrm>
          <a:prstGeom prst="rect">
            <a:avLst/>
          </a:prstGeom>
        </p:spPr>
        <p:txBody>
          <a:bodyPr anchor="t" rtlCol="false" tIns="0" lIns="0" bIns="0" rIns="0">
            <a:spAutoFit/>
          </a:bodyPr>
          <a:lstStyle/>
          <a:p>
            <a:pPr algn="l">
              <a:lnSpc>
                <a:spcPts val="7700"/>
              </a:lnSpc>
            </a:pPr>
            <a:r>
              <a:rPr lang="en-US" sz="7000">
                <a:solidFill>
                  <a:srgbClr val="3B8639"/>
                </a:solidFill>
                <a:latin typeface="Hatton"/>
                <a:ea typeface="Hatton"/>
                <a:cs typeface="Hatton"/>
                <a:sym typeface="Hatton"/>
              </a:rPr>
              <a:t>PFSA Event Chairs</a:t>
            </a:r>
          </a:p>
        </p:txBody>
      </p:sp>
      <p:sp>
        <p:nvSpPr>
          <p:cNvPr name="TextBox 10" id="10"/>
          <p:cNvSpPr txBox="true"/>
          <p:nvPr/>
        </p:nvSpPr>
        <p:spPr>
          <a:xfrm rot="0">
            <a:off x="5630616" y="1550139"/>
            <a:ext cx="11481971" cy="6283023"/>
          </a:xfrm>
          <a:prstGeom prst="rect">
            <a:avLst/>
          </a:prstGeom>
        </p:spPr>
        <p:txBody>
          <a:bodyPr anchor="t" rtlCol="false" tIns="0" lIns="0" bIns="0" rIns="0">
            <a:spAutoFit/>
          </a:bodyPr>
          <a:lstStyle/>
          <a:p>
            <a:pPr algn="l" marL="612305" indent="-306152" lvl="1">
              <a:lnSpc>
                <a:spcPts val="4254"/>
              </a:lnSpc>
              <a:buFont typeface="Arial"/>
              <a:buChar char="•"/>
            </a:pPr>
            <a:r>
              <a:rPr lang="en-US" b="true" sz="2836">
                <a:solidFill>
                  <a:srgbClr val="071770"/>
                </a:solidFill>
                <a:latin typeface="Open Sans Light Bold"/>
                <a:ea typeface="Open Sans Light Bold"/>
                <a:cs typeface="Open Sans Light Bold"/>
                <a:sym typeface="Open Sans Light Bold"/>
              </a:rPr>
              <a:t>HOSPITALITY/ TEACHER APPRECIATION: </a:t>
            </a:r>
            <a:r>
              <a:rPr lang="en-US" sz="2836">
                <a:solidFill>
                  <a:srgbClr val="071770"/>
                </a:solidFill>
                <a:latin typeface="Open Sans Light"/>
                <a:ea typeface="Open Sans Light"/>
                <a:cs typeface="Open Sans Light"/>
                <a:sym typeface="Open Sans Light"/>
              </a:rPr>
              <a:t>Susan English</a:t>
            </a:r>
          </a:p>
          <a:p>
            <a:pPr algn="l" marL="612305" indent="-306152" lvl="1">
              <a:lnSpc>
                <a:spcPts val="4254"/>
              </a:lnSpc>
              <a:buFont typeface="Arial"/>
              <a:buChar char="•"/>
            </a:pPr>
            <a:r>
              <a:rPr lang="en-US" b="true" sz="2836">
                <a:solidFill>
                  <a:srgbClr val="071770"/>
                </a:solidFill>
                <a:latin typeface="Open Sans Light Bold"/>
                <a:ea typeface="Open Sans Light Bold"/>
                <a:cs typeface="Open Sans Light Bold"/>
                <a:sym typeface="Open Sans Light Bold"/>
              </a:rPr>
              <a:t>INTERNATIONAL FESTIVAL: </a:t>
            </a:r>
            <a:r>
              <a:rPr lang="en-US" sz="2836">
                <a:solidFill>
                  <a:srgbClr val="071770"/>
                </a:solidFill>
                <a:latin typeface="Open Sans Light"/>
                <a:ea typeface="Open Sans Light"/>
                <a:cs typeface="Open Sans Light"/>
                <a:sym typeface="Open Sans Light"/>
              </a:rPr>
              <a:t>Faith Meeker</a:t>
            </a:r>
          </a:p>
          <a:p>
            <a:pPr algn="l" marL="612305" indent="-306152" lvl="1">
              <a:lnSpc>
                <a:spcPts val="4254"/>
              </a:lnSpc>
              <a:buFont typeface="Arial"/>
              <a:buChar char="•"/>
            </a:pPr>
            <a:r>
              <a:rPr lang="en-US" b="true" sz="2836">
                <a:solidFill>
                  <a:srgbClr val="071770"/>
                </a:solidFill>
                <a:latin typeface="Open Sans Light Bold"/>
                <a:ea typeface="Open Sans Light Bold"/>
                <a:cs typeface="Open Sans Light Bold"/>
                <a:sym typeface="Open Sans Light Bold"/>
              </a:rPr>
              <a:t>P</a:t>
            </a:r>
            <a:r>
              <a:rPr lang="en-US" b="true" sz="2836">
                <a:solidFill>
                  <a:srgbClr val="071770"/>
                </a:solidFill>
                <a:latin typeface="Open Sans Light Bold"/>
                <a:ea typeface="Open Sans Light Bold"/>
                <a:cs typeface="Open Sans Light Bold"/>
                <a:sym typeface="Open Sans Light Bold"/>
              </a:rPr>
              <a:t>FSA FUNDRAISING: </a:t>
            </a:r>
            <a:r>
              <a:rPr lang="en-US" sz="2836">
                <a:solidFill>
                  <a:srgbClr val="071770"/>
                </a:solidFill>
                <a:latin typeface="Open Sans Light"/>
                <a:ea typeface="Open Sans Light"/>
                <a:cs typeface="Open Sans Light"/>
                <a:sym typeface="Open Sans Light"/>
              </a:rPr>
              <a:t>Gabrielle DePriest!</a:t>
            </a:r>
          </a:p>
          <a:p>
            <a:pPr algn="l" marL="612305" indent="-306152" lvl="1">
              <a:lnSpc>
                <a:spcPts val="4254"/>
              </a:lnSpc>
              <a:buFont typeface="Arial"/>
              <a:buChar char="•"/>
            </a:pPr>
            <a:r>
              <a:rPr lang="en-US" b="true" sz="2836">
                <a:solidFill>
                  <a:srgbClr val="071770"/>
                </a:solidFill>
                <a:latin typeface="Open Sans Light Bold"/>
                <a:ea typeface="Open Sans Light Bold"/>
                <a:cs typeface="Open Sans Light Bold"/>
                <a:sym typeface="Open Sans Light Bold"/>
              </a:rPr>
              <a:t>GARDEN DAYS: </a:t>
            </a:r>
            <a:r>
              <a:rPr lang="en-US" sz="2836">
                <a:solidFill>
                  <a:srgbClr val="071770"/>
                </a:solidFill>
                <a:latin typeface="Open Sans Light"/>
                <a:ea typeface="Open Sans Light"/>
                <a:cs typeface="Open Sans Light"/>
                <a:sym typeface="Open Sans Light"/>
              </a:rPr>
              <a:t>Kidist Maxwell  Fall/Spring Events</a:t>
            </a:r>
          </a:p>
          <a:p>
            <a:pPr algn="l" marL="612305" indent="-306152" lvl="1">
              <a:lnSpc>
                <a:spcPts val="4254"/>
              </a:lnSpc>
              <a:buFont typeface="Arial"/>
              <a:buChar char="•"/>
            </a:pPr>
            <a:r>
              <a:rPr lang="en-US" b="true" sz="2836">
                <a:solidFill>
                  <a:srgbClr val="071770"/>
                </a:solidFill>
                <a:latin typeface="Open Sans Light Bold"/>
                <a:ea typeface="Open Sans Light Bold"/>
                <a:cs typeface="Open Sans Light Bold"/>
                <a:sym typeface="Open Sans Light Bold"/>
              </a:rPr>
              <a:t>GARDEN DAY BAKE SALES: </a:t>
            </a:r>
            <a:r>
              <a:rPr lang="en-US" sz="2836">
                <a:solidFill>
                  <a:srgbClr val="071770"/>
                </a:solidFill>
                <a:latin typeface="Open Sans Light"/>
                <a:ea typeface="Open Sans Light"/>
                <a:cs typeface="Open Sans Light"/>
                <a:sym typeface="Open Sans Light"/>
              </a:rPr>
              <a:t>Jessica Boucher</a:t>
            </a:r>
          </a:p>
          <a:p>
            <a:pPr algn="l" marL="612305" indent="-306152" lvl="1">
              <a:lnSpc>
                <a:spcPts val="4254"/>
              </a:lnSpc>
              <a:buFont typeface="Arial"/>
              <a:buChar char="•"/>
            </a:pPr>
            <a:r>
              <a:rPr lang="en-US" b="true" sz="2836">
                <a:solidFill>
                  <a:srgbClr val="071770"/>
                </a:solidFill>
                <a:latin typeface="Open Sans Light Bold"/>
                <a:ea typeface="Open Sans Light Bold"/>
                <a:cs typeface="Open Sans Light Bold"/>
                <a:sym typeface="Open Sans Light Bold"/>
              </a:rPr>
              <a:t>MOVIE NIGHTS: </a:t>
            </a:r>
            <a:r>
              <a:rPr lang="en-US" b="true" sz="2836">
                <a:solidFill>
                  <a:srgbClr val="FF3131"/>
                </a:solidFill>
                <a:latin typeface="Open Sans Light Bold"/>
                <a:ea typeface="Open Sans Light Bold"/>
                <a:cs typeface="Open Sans Light Bold"/>
                <a:sym typeface="Open Sans Light Bold"/>
              </a:rPr>
              <a:t>OPEN!</a:t>
            </a:r>
            <a:r>
              <a:rPr lang="en-US" sz="2836">
                <a:solidFill>
                  <a:srgbClr val="071770"/>
                </a:solidFill>
                <a:latin typeface="Open Sans Light"/>
                <a:ea typeface="Open Sans Light"/>
                <a:cs typeface="Open Sans Light"/>
                <a:sym typeface="Open Sans Light"/>
              </a:rPr>
              <a:t>- Fall/Spring Event</a:t>
            </a:r>
          </a:p>
          <a:p>
            <a:pPr algn="l" marL="612305" indent="-306152" lvl="1">
              <a:lnSpc>
                <a:spcPts val="4254"/>
              </a:lnSpc>
              <a:buFont typeface="Arial"/>
              <a:buChar char="•"/>
            </a:pPr>
            <a:r>
              <a:rPr lang="en-US" b="true" sz="2836">
                <a:solidFill>
                  <a:srgbClr val="071770"/>
                </a:solidFill>
                <a:latin typeface="Open Sans Light Bold"/>
                <a:ea typeface="Open Sans Light Bold"/>
                <a:cs typeface="Open Sans Light Bold"/>
                <a:sym typeface="Open Sans Light Bold"/>
              </a:rPr>
              <a:t>GIVING TREE:</a:t>
            </a:r>
            <a:r>
              <a:rPr lang="en-US" sz="2836">
                <a:solidFill>
                  <a:srgbClr val="071770"/>
                </a:solidFill>
                <a:latin typeface="Open Sans Light"/>
                <a:ea typeface="Open Sans Light"/>
                <a:cs typeface="Open Sans Light"/>
                <a:sym typeface="Open Sans Light"/>
              </a:rPr>
              <a:t> Sarah Sydney</a:t>
            </a:r>
          </a:p>
          <a:p>
            <a:pPr algn="l" marL="612305" indent="-306152" lvl="1">
              <a:lnSpc>
                <a:spcPts val="4254"/>
              </a:lnSpc>
              <a:buFont typeface="Arial"/>
              <a:buChar char="•"/>
            </a:pPr>
            <a:r>
              <a:rPr lang="en-US" b="true" sz="2836">
                <a:solidFill>
                  <a:srgbClr val="071770"/>
                </a:solidFill>
                <a:latin typeface="Open Sans Light Bold"/>
                <a:ea typeface="Open Sans Light Bold"/>
                <a:cs typeface="Open Sans Light Bold"/>
                <a:sym typeface="Open Sans Light Bold"/>
              </a:rPr>
              <a:t>HOLIDAY TREAT EXCHANGE:</a:t>
            </a:r>
            <a:r>
              <a:rPr lang="en-US" sz="2836">
                <a:solidFill>
                  <a:srgbClr val="071770"/>
                </a:solidFill>
                <a:latin typeface="Open Sans Light"/>
                <a:ea typeface="Open Sans Light"/>
                <a:cs typeface="Open Sans Light"/>
                <a:sym typeface="Open Sans Light"/>
              </a:rPr>
              <a:t> Jessica Boucher</a:t>
            </a:r>
          </a:p>
          <a:p>
            <a:pPr algn="l" marL="612305" indent="-306152" lvl="1">
              <a:lnSpc>
                <a:spcPts val="4254"/>
              </a:lnSpc>
              <a:buFont typeface="Arial"/>
              <a:buChar char="•"/>
            </a:pPr>
            <a:r>
              <a:rPr lang="en-US" b="true" sz="2836">
                <a:solidFill>
                  <a:srgbClr val="071770"/>
                </a:solidFill>
                <a:latin typeface="Open Sans Light Bold"/>
                <a:ea typeface="Open Sans Light Bold"/>
                <a:cs typeface="Open Sans Light Bold"/>
                <a:sym typeface="Open Sans Light Bold"/>
              </a:rPr>
              <a:t>BOOK FAIR:</a:t>
            </a:r>
            <a:r>
              <a:rPr lang="en-US" b="true" sz="2836">
                <a:solidFill>
                  <a:srgbClr val="071770"/>
                </a:solidFill>
                <a:latin typeface="Open Sans Light Bold"/>
                <a:ea typeface="Open Sans Light Bold"/>
                <a:cs typeface="Open Sans Light Bold"/>
                <a:sym typeface="Open Sans Light Bold"/>
              </a:rPr>
              <a:t> </a:t>
            </a:r>
            <a:r>
              <a:rPr lang="en-US" b="true" sz="2836">
                <a:solidFill>
                  <a:srgbClr val="FF3131"/>
                </a:solidFill>
                <a:latin typeface="Open Sans Light Bold"/>
                <a:ea typeface="Open Sans Light Bold"/>
                <a:cs typeface="Open Sans Light Bold"/>
                <a:sym typeface="Open Sans Light Bold"/>
              </a:rPr>
              <a:t>OPEN! - February Event</a:t>
            </a:r>
          </a:p>
          <a:p>
            <a:pPr algn="l" marL="612305" indent="-306152" lvl="1">
              <a:lnSpc>
                <a:spcPts val="4254"/>
              </a:lnSpc>
              <a:buFont typeface="Arial"/>
              <a:buChar char="•"/>
            </a:pPr>
            <a:r>
              <a:rPr lang="en-US" b="true" sz="2836">
                <a:solidFill>
                  <a:srgbClr val="071770"/>
                </a:solidFill>
                <a:latin typeface="Open Sans Light Bold"/>
                <a:ea typeface="Open Sans Light Bold"/>
                <a:cs typeface="Open Sans Light Bold"/>
                <a:sym typeface="Open Sans Light Bold"/>
              </a:rPr>
              <a:t>PFSA COMMUNICATIONS:</a:t>
            </a:r>
            <a:r>
              <a:rPr lang="en-US" sz="2836">
                <a:solidFill>
                  <a:srgbClr val="071770"/>
                </a:solidFill>
                <a:latin typeface="Open Sans Light"/>
                <a:ea typeface="Open Sans Light"/>
                <a:cs typeface="Open Sans Light"/>
                <a:sym typeface="Open Sans Light"/>
              </a:rPr>
              <a:t> </a:t>
            </a:r>
            <a:r>
              <a:rPr lang="en-US" b="true" sz="2836">
                <a:solidFill>
                  <a:srgbClr val="FF3131"/>
                </a:solidFill>
                <a:latin typeface="Open Sans Light Bold"/>
                <a:ea typeface="Open Sans Light Bold"/>
                <a:cs typeface="Open Sans Light Bold"/>
                <a:sym typeface="Open Sans Light Bold"/>
              </a:rPr>
              <a:t>OPEN</a:t>
            </a:r>
            <a:r>
              <a:rPr lang="en-US" sz="2836">
                <a:solidFill>
                  <a:srgbClr val="071770"/>
                </a:solidFill>
                <a:latin typeface="Open Sans Light"/>
                <a:ea typeface="Open Sans Light"/>
                <a:cs typeface="Open Sans Light"/>
                <a:sym typeface="Open Sans Light"/>
              </a:rPr>
              <a:t>!</a:t>
            </a:r>
          </a:p>
          <a:p>
            <a:pPr algn="l" marL="612305" indent="-306152" lvl="1">
              <a:lnSpc>
                <a:spcPts val="4254"/>
              </a:lnSpc>
              <a:buFont typeface="Arial"/>
              <a:buChar char="•"/>
            </a:pPr>
            <a:r>
              <a:rPr lang="en-US" b="true" sz="2836">
                <a:solidFill>
                  <a:srgbClr val="071770"/>
                </a:solidFill>
                <a:latin typeface="Open Sans Light Bold"/>
                <a:ea typeface="Open Sans Light Bold"/>
                <a:cs typeface="Open Sans Light Bold"/>
                <a:sym typeface="Open Sans Light Bold"/>
              </a:rPr>
              <a:t>SPIRITWEAR: </a:t>
            </a:r>
            <a:r>
              <a:rPr lang="en-US" b="true" sz="2836">
                <a:solidFill>
                  <a:srgbClr val="FF3131"/>
                </a:solidFill>
                <a:latin typeface="Open Sans Light Bold"/>
                <a:ea typeface="Open Sans Light Bold"/>
                <a:cs typeface="Open Sans Light Bold"/>
                <a:sym typeface="Open Sans Light Bold"/>
              </a:rPr>
              <a:t>OPEN!</a:t>
            </a:r>
          </a:p>
          <a:p>
            <a:pPr algn="l">
              <a:lnSpc>
                <a:spcPts val="3504"/>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BFDFF"/>
        </a:solidFill>
      </p:bgPr>
    </p:bg>
    <p:spTree>
      <p:nvGrpSpPr>
        <p:cNvPr id="1" name=""/>
        <p:cNvGrpSpPr/>
        <p:nvPr/>
      </p:nvGrpSpPr>
      <p:grpSpPr>
        <a:xfrm>
          <a:off x="0" y="0"/>
          <a:ext cx="0" cy="0"/>
          <a:chOff x="0" y="0"/>
          <a:chExt cx="0" cy="0"/>
        </a:xfrm>
      </p:grpSpPr>
      <p:grpSp>
        <p:nvGrpSpPr>
          <p:cNvPr name="Group 2" id="2"/>
          <p:cNvGrpSpPr/>
          <p:nvPr/>
        </p:nvGrpSpPr>
        <p:grpSpPr>
          <a:xfrm rot="0">
            <a:off x="1376940" y="8710074"/>
            <a:ext cx="13705663" cy="548226"/>
            <a:chOff x="0" y="0"/>
            <a:chExt cx="18274218" cy="730968"/>
          </a:xfrm>
        </p:grpSpPr>
        <p:sp>
          <p:nvSpPr>
            <p:cNvPr name="AutoShape 3" id="3"/>
            <p:cNvSpPr/>
            <p:nvPr/>
          </p:nvSpPr>
          <p:spPr>
            <a:xfrm rot="0">
              <a:off x="0" y="0"/>
              <a:ext cx="18274218" cy="12700"/>
            </a:xfrm>
            <a:prstGeom prst="rect">
              <a:avLst/>
            </a:prstGeom>
            <a:solidFill>
              <a:srgbClr val="053D57"/>
            </a:solidFill>
          </p:spPr>
        </p:sp>
        <p:sp>
          <p:nvSpPr>
            <p:cNvPr name="TextBox 4" id="4"/>
            <p:cNvSpPr txBox="true"/>
            <p:nvPr/>
          </p:nvSpPr>
          <p:spPr>
            <a:xfrm rot="0">
              <a:off x="0" y="426146"/>
              <a:ext cx="18274218" cy="304822"/>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Sterling Montessori |</a:t>
              </a:r>
              <a:r>
                <a:rPr lang="en-US" sz="1500" spc="75">
                  <a:solidFill>
                    <a:srgbClr val="053D57"/>
                  </a:solidFill>
                  <a:latin typeface="Assistant Regular"/>
                  <a:ea typeface="Assistant Regular"/>
                  <a:cs typeface="Assistant Regular"/>
                  <a:sym typeface="Assistant Regular"/>
                </a:rPr>
                <a:t> 2025/26PFSA</a:t>
              </a:r>
            </a:p>
          </p:txBody>
        </p:sp>
      </p:grpSp>
      <p:sp>
        <p:nvSpPr>
          <p:cNvPr name="TextBox 5" id="5"/>
          <p:cNvSpPr txBox="true"/>
          <p:nvPr/>
        </p:nvSpPr>
        <p:spPr>
          <a:xfrm rot="0">
            <a:off x="1571129" y="1649999"/>
            <a:ext cx="15145741" cy="2648483"/>
          </a:xfrm>
          <a:prstGeom prst="rect">
            <a:avLst/>
          </a:prstGeom>
        </p:spPr>
        <p:txBody>
          <a:bodyPr anchor="t" rtlCol="false" tIns="0" lIns="0" bIns="0" rIns="0">
            <a:spAutoFit/>
          </a:bodyPr>
          <a:lstStyle/>
          <a:p>
            <a:pPr algn="l" marL="1022505" indent="-511252" lvl="1">
              <a:lnSpc>
                <a:spcPts val="7104"/>
              </a:lnSpc>
              <a:buFont typeface="Arial"/>
              <a:buChar char="•"/>
            </a:pPr>
            <a:r>
              <a:rPr lang="en-US" b="true" sz="4736">
                <a:solidFill>
                  <a:srgbClr val="071770"/>
                </a:solidFill>
                <a:latin typeface="Open Sans Light Bold"/>
                <a:ea typeface="Open Sans Light Bold"/>
                <a:cs typeface="Open Sans Light Bold"/>
                <a:sym typeface="Open Sans Light Bold"/>
              </a:rPr>
              <a:t>Check out our Detailed Descriptions of Event Chair Responsiblities &amp; Time Committments on our </a:t>
            </a:r>
            <a:r>
              <a:rPr lang="en-US" b="true" sz="4736" u="sng">
                <a:solidFill>
                  <a:srgbClr val="071770"/>
                </a:solidFill>
                <a:latin typeface="Open Sans Light Bold"/>
                <a:ea typeface="Open Sans Light Bold"/>
                <a:cs typeface="Open Sans Light Bold"/>
                <a:sym typeface="Open Sans Light Bold"/>
                <a:hlinkClick r:id="rId2" tooltip="https://www.sterlingmontessori.org/application/files/7816/9772/3397/PFSA_Committee_descriptions.pdf"/>
              </a:rPr>
              <a:t>WEBSITE</a:t>
            </a:r>
          </a:p>
        </p:txBody>
      </p:sp>
      <p:sp>
        <p:nvSpPr>
          <p:cNvPr name="TextBox 6" id="6"/>
          <p:cNvSpPr txBox="true"/>
          <p:nvPr/>
        </p:nvSpPr>
        <p:spPr>
          <a:xfrm rot="0">
            <a:off x="1571129" y="5000625"/>
            <a:ext cx="15145741" cy="2648483"/>
          </a:xfrm>
          <a:prstGeom prst="rect">
            <a:avLst/>
          </a:prstGeom>
        </p:spPr>
        <p:txBody>
          <a:bodyPr anchor="t" rtlCol="false" tIns="0" lIns="0" bIns="0" rIns="0">
            <a:spAutoFit/>
          </a:bodyPr>
          <a:lstStyle/>
          <a:p>
            <a:pPr algn="l" marL="1022505" indent="-511252" lvl="1">
              <a:lnSpc>
                <a:spcPts val="7104"/>
              </a:lnSpc>
              <a:buFont typeface="Arial"/>
              <a:buChar char="•"/>
            </a:pPr>
            <a:r>
              <a:rPr lang="en-US" b="true" sz="4736">
                <a:solidFill>
                  <a:srgbClr val="071770"/>
                </a:solidFill>
                <a:latin typeface="Open Sans Light Bold"/>
                <a:ea typeface="Open Sans Light Bold"/>
                <a:cs typeface="Open Sans Light Bold"/>
                <a:sym typeface="Open Sans Light Bold"/>
              </a:rPr>
              <a:t>Email </a:t>
            </a:r>
            <a:r>
              <a:rPr lang="en-US" b="true" sz="4736" u="sng">
                <a:solidFill>
                  <a:srgbClr val="071770"/>
                </a:solidFill>
                <a:latin typeface="Open Sans Light Bold"/>
                <a:ea typeface="Open Sans Light Bold"/>
                <a:cs typeface="Open Sans Light Bold"/>
                <a:sym typeface="Open Sans Light Bold"/>
                <a:hlinkClick r:id="rId3" tooltip="mailto:pfsa@sterlingmontessori.org"/>
              </a:rPr>
              <a:t>pfsa@sterlingmontessori.org</a:t>
            </a:r>
            <a:r>
              <a:rPr lang="en-US" b="true" sz="4736">
                <a:solidFill>
                  <a:srgbClr val="071770"/>
                </a:solidFill>
                <a:latin typeface="Open Sans Light Bold"/>
                <a:ea typeface="Open Sans Light Bold"/>
                <a:cs typeface="Open Sans Light Bold"/>
                <a:sym typeface="Open Sans Light Bold"/>
              </a:rPr>
              <a:t> with any questions, interests, suggestions or to get involved!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DAGzboHPmMs</dc:identifier>
  <dcterms:modified xsi:type="dcterms:W3CDTF">2011-08-01T06:04:30Z</dcterms:modified>
  <cp:revision>1</cp:revision>
  <dc:title>2025/26 PFSA Introduction Meeting_09/22</dc:title>
</cp:coreProperties>
</file>